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 id="2147483808" r:id="rId2"/>
    <p:sldMasterId id="2147483820" r:id="rId3"/>
    <p:sldMasterId id="2147483906" r:id="rId4"/>
    <p:sldMasterId id="2147483930" r:id="rId5"/>
  </p:sldMasterIdLst>
  <p:notesMasterIdLst>
    <p:notesMasterId r:id="rId96"/>
  </p:notesMasterIdLst>
  <p:handoutMasterIdLst>
    <p:handoutMasterId r:id="rId97"/>
  </p:handoutMasterIdLst>
  <p:sldIdLst>
    <p:sldId id="276" r:id="rId6"/>
    <p:sldId id="861" r:id="rId7"/>
    <p:sldId id="862" r:id="rId8"/>
    <p:sldId id="863" r:id="rId9"/>
    <p:sldId id="864" r:id="rId10"/>
    <p:sldId id="865" r:id="rId11"/>
    <p:sldId id="868" r:id="rId12"/>
    <p:sldId id="869" r:id="rId13"/>
    <p:sldId id="871" r:id="rId14"/>
    <p:sldId id="872" r:id="rId15"/>
    <p:sldId id="874" r:id="rId16"/>
    <p:sldId id="1036" r:id="rId17"/>
    <p:sldId id="877" r:id="rId18"/>
    <p:sldId id="878" r:id="rId19"/>
    <p:sldId id="880" r:id="rId20"/>
    <p:sldId id="881" r:id="rId21"/>
    <p:sldId id="882" r:id="rId22"/>
    <p:sldId id="883" r:id="rId23"/>
    <p:sldId id="884" r:id="rId24"/>
    <p:sldId id="885" r:id="rId25"/>
    <p:sldId id="886" r:id="rId26"/>
    <p:sldId id="887" r:id="rId27"/>
    <p:sldId id="888" r:id="rId28"/>
    <p:sldId id="889" r:id="rId29"/>
    <p:sldId id="890" r:id="rId30"/>
    <p:sldId id="891" r:id="rId31"/>
    <p:sldId id="892" r:id="rId32"/>
    <p:sldId id="893" r:id="rId33"/>
    <p:sldId id="895" r:id="rId34"/>
    <p:sldId id="896" r:id="rId35"/>
    <p:sldId id="897" r:id="rId36"/>
    <p:sldId id="898" r:id="rId37"/>
    <p:sldId id="899" r:id="rId38"/>
    <p:sldId id="901" r:id="rId39"/>
    <p:sldId id="902" r:id="rId40"/>
    <p:sldId id="903" r:id="rId41"/>
    <p:sldId id="904" r:id="rId42"/>
    <p:sldId id="905" r:id="rId43"/>
    <p:sldId id="906" r:id="rId44"/>
    <p:sldId id="1002" r:id="rId45"/>
    <p:sldId id="907" r:id="rId46"/>
    <p:sldId id="1003" r:id="rId47"/>
    <p:sldId id="1004" r:id="rId48"/>
    <p:sldId id="910" r:id="rId49"/>
    <p:sldId id="911" r:id="rId50"/>
    <p:sldId id="912" r:id="rId51"/>
    <p:sldId id="913" r:id="rId52"/>
    <p:sldId id="915" r:id="rId53"/>
    <p:sldId id="917" r:id="rId54"/>
    <p:sldId id="575" r:id="rId55"/>
    <p:sldId id="845" r:id="rId56"/>
    <p:sldId id="850" r:id="rId57"/>
    <p:sldId id="854" r:id="rId58"/>
    <p:sldId id="943" r:id="rId59"/>
    <p:sldId id="944" r:id="rId60"/>
    <p:sldId id="945" r:id="rId61"/>
    <p:sldId id="946" r:id="rId62"/>
    <p:sldId id="1006" r:id="rId63"/>
    <p:sldId id="1007" r:id="rId64"/>
    <p:sldId id="1008" r:id="rId65"/>
    <p:sldId id="1009" r:id="rId66"/>
    <p:sldId id="1010" r:id="rId67"/>
    <p:sldId id="1011" r:id="rId68"/>
    <p:sldId id="1012" r:id="rId69"/>
    <p:sldId id="1013" r:id="rId70"/>
    <p:sldId id="1014" r:id="rId71"/>
    <p:sldId id="1016" r:id="rId72"/>
    <p:sldId id="1017" r:id="rId73"/>
    <p:sldId id="1018" r:id="rId74"/>
    <p:sldId id="1019" r:id="rId75"/>
    <p:sldId id="1020" r:id="rId76"/>
    <p:sldId id="1021" r:id="rId77"/>
    <p:sldId id="1022" r:id="rId78"/>
    <p:sldId id="1023" r:id="rId79"/>
    <p:sldId id="1024" r:id="rId80"/>
    <p:sldId id="1025" r:id="rId81"/>
    <p:sldId id="1026" r:id="rId82"/>
    <p:sldId id="1027" r:id="rId83"/>
    <p:sldId id="1028" r:id="rId84"/>
    <p:sldId id="1030" r:id="rId85"/>
    <p:sldId id="1031" r:id="rId86"/>
    <p:sldId id="1032" r:id="rId87"/>
    <p:sldId id="1033" r:id="rId88"/>
    <p:sldId id="1034" r:id="rId89"/>
    <p:sldId id="985" r:id="rId90"/>
    <p:sldId id="987" r:id="rId91"/>
    <p:sldId id="988" r:id="rId92"/>
    <p:sldId id="1035" r:id="rId93"/>
    <p:sldId id="1001" r:id="rId94"/>
    <p:sldId id="471" r:id="rId95"/>
  </p:sldIdLst>
  <p:sldSz cx="12192000" cy="6858000"/>
  <p:notesSz cx="6858000" cy="9144000"/>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0929"/>
  </p:normalViewPr>
  <p:slideViewPr>
    <p:cSldViewPr>
      <p:cViewPr varScale="1">
        <p:scale>
          <a:sx n="67" d="100"/>
          <a:sy n="67" d="100"/>
        </p:scale>
        <p:origin x="858" y="6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presProps" Target="presProps.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3/5/2025</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2-27T09:00:24.123"/>
    </inkml:context>
    <inkml:brush xml:id="br0">
      <inkml:brushProperty name="width" value="0.05292" units="cm"/>
      <inkml:brushProperty name="height" value="0.05292" units="cm"/>
      <inkml:brushProperty name="color" value="#FF0000"/>
    </inkml:brush>
  </inkml:definitions>
  <inkml:trace contextRef="#ctx0" brushRef="#br0">18281 11684 0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2-27T10:12:27.208"/>
    </inkml:context>
    <inkml:brush xml:id="br0">
      <inkml:brushProperty name="width" value="0.05292" units="cm"/>
      <inkml:brushProperty name="height" value="0.05292" units="cm"/>
      <inkml:brushProperty name="color" value="#FF0000"/>
    </inkml:brush>
  </inkml:definitions>
  <inkml:trace contextRef="#ctx0" brushRef="#br0">10815 12106 0,'-25'0'47,"0"25"-32,25 0 1,0-1 15,-25-24-15,25 25-16,25-25 109,0 0-62,0 25-31,-25 0-1,25-25 48,-1 0-1,1 0-30,0 0 30,0 0-62,-25-25 63,25 25-63,-1 0 31,-24-25-31,25 0 16,-25 1-1,0-1 1,0 0-1,-25 25 64,1 0-64,24-25 48,-25 25 62,0 0-94,0 0 47,0 0-47,1 0 1,24 25-17,-25 0 1,0-25 15,25 25 78,-25-25-93,25 24-16,0 1 16,-25-25-1</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3-03-12T06:50:22.762"/>
    </inkml:context>
    <inkml:brush xml:id="br0">
      <inkml:brushProperty name="width" value="0.05292" units="cm"/>
      <inkml:brushProperty name="height" value="0.05292" units="cm"/>
      <inkml:brushProperty name="color" value="#FF0000"/>
    </inkml:brush>
  </inkml:definitions>
  <inkml:trace contextRef="#ctx0" brushRef="#br0">13077 11598 743 0,'0'0'182'0,"0"0"-127"15,0 0-55-15,0 0-120 16,0 0-486-16</inkml:trace>
  <inkml:trace contextRef="#ctx0" brushRef="#br0" timeOffset="819.9567">21573 8207 682 0,'0'0'101'0,"0"0"-69"0,0 0-16 16,0 0 8-16,0 0-24 16,0 0-5-16,0 0-234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3-03-12T06:50:48.722"/>
    </inkml:context>
    <inkml:brush xml:id="br0">
      <inkml:brushProperty name="width" value="0.05292" units="cm"/>
      <inkml:brushProperty name="height" value="0.05292" units="cm"/>
      <inkml:brushProperty name="color" value="#FF0000"/>
    </inkml:brush>
  </inkml:definitions>
  <inkml:trace contextRef="#ctx0" brushRef="#br0">17301 3791 757 0,'0'0'365'0,"0"0"-181"0,0 0 57 15,0 0-107 1,0 0-71-16,0 0-43 16,20-54-14-16,17 33-5 0,17-2-1 15,8 0 0-15,10-1-6 16,4 2-9-16,-6 2 6 16,-7 5-20-16,-14 15-76 15,-19 0-188-15,-20 0-220 0</inkml:trace>
  <inkml:trace contextRef="#ctx0" brushRef="#br0" timeOffset="163.7189">17261 3930 648 0,'0'0'172'0,"0"0"-18"16,0 0-21-16,0 0 87 0,87 0-64 15,3-31-72 1,24-13-53-16,-7 0-31 0,-20 4-73 15,-10-6-135-15,-35 13-103 16,-7-2-294-16</inkml:trace>
  <inkml:trace contextRef="#ctx0" brushRef="#br0" timeOffset="370.632">17783 3375 740 0,'0'0'127'0,"0"0"16"15,0 0-32-15,0 0-37 16,110-14-25-16,-38 20 6 0,25 26 41 16,-6 5 22-1,-9 5 2-15,-16 17-12 0,-33 20-32 16,-33 43 21-16,-35 23-13 16,-76 9-26-16,-60-2-58 15,24-49-76-15,-4-17-480 0</inkml:trace>
  <inkml:trace contextRef="#ctx0" brushRef="#br0" timeOffset="31567.8914">17522 7420 1026 0,'0'0'312'0,"0"0"-57"0,0 0-14 16,0 0 36-16,0 0-90 16,0 0-113-16,-54 0-56 15,66 34 40-15,12 7 7 16,7 4-7-16,7-3-37 15,6-4-15-15,1-10 2 16,1-10-8-16,-5-10-2 16,-7-8-25-16,-7-13 27 15,-8-17 5-15,-10-8 4 16,-7-6-1-16,-2 2 26 16,-3 5 60-16,-8 11 13 0,1 10-4 15,4 13-1-15,6 3-75 16,0 39-20-16,16 33-2 15,17 30 29-15,8 15 4 16,3-2-14-16,-7-13-9 16,-10-16-8-16,-10-12-7 15,-7-16 1-15,-7-17-1 16,-3-7 0-16,0 1 0 16,-9-3-1-16,-9 1 0 15,-7-12 1-15,-10-7 9 16,-8-7-8-16,-3-7 12 15,-3-1-5-15,4-15-8 16,7-2-18-16,12-3-42 0,11-2-48 16,21-19-71-16,18 3-294 15,10 3-318-15</inkml:trace>
  <inkml:trace contextRef="#ctx0" brushRef="#br0" timeOffset="31787.5015">18304 7919 1637 0,'0'0'641'15,"0"0"-334"-15,0 0-153 16,0 0-66-16,0 0 54 16,0 0-51-16,35 96-39 15,-23-68-31-15,-3-1-12 16,0-2-9-16,-3-6-23 0,-3-5-95 15,1-14-112-15,-2-6-310 16,0-14-227-16</inkml:trace>
  <inkml:trace contextRef="#ctx0" brushRef="#br0" timeOffset="32056.9896">18292 7629 1290 0,'0'0'401'0,"0"0"-7"15,0 0-124-15,0 0-116 16,0 0-88-16,0 0-5 16,0 0 16-16,-21 49-30 0,34-32-22 15,-2-6-19 1,2-7-5-16,0-4 14 0,4-6 13 16,-3-16 13-16,1-8-31 15,-4-4-8-15,-3-2-2 16,-7 0-6-16,-1 9-11 15,0 5-10-15,-9 11-25 16,-7 9-52-16,-8 5-111 16,0 11-322-16,2-1-473 0</inkml:trace>
  <inkml:trace contextRef="#ctx0" brushRef="#br0" timeOffset="32201.3376">18551 7548 1726 0,'0'0'329'0,"0"0"-80"0,0 0-249 15,0 0-164-15,0 0-352 0</inkml:trace>
  <inkml:trace contextRef="#ctx0" brushRef="#br0" timeOffset="37344.153">10920 8666 438 0,'0'0'195'0,"0"0"1"16,0 0-46-16,0 0-10 15,0 0-6-15,0 0-23 16,-33-9 7-16,27 9-18 16,2-1-8-16,-1 1 3 15,2-2-9-15,1 2 2 16,2 0 2-16,0 0-18 15,0 0-11-15,0 0-27 0,0 0-19 16,11 0-1 0,7 2 54-16,8 2 20 0,7 0-29 15,5 0-1-15,4-3-16 16,3-1-1-16,2 0-8 16,-1 0-6-16,-1 0-6 15,-4 0-2-15,-5 0 5 16,-2 0-14-16,-6 0-2 15,-7-1 2-15,-2 1-10 16,-5 0 0-16,-4 0-1 16,-4 0 1-16,-3 0-1 15,-1 0 0-15,-2 0-1 16,0 0 2-16,0 0 0 0,0 0 0 16,-7 0 1-16,-13 0 8 15,-7 0-8-15,-7 3-1 16,-2 2-1-16,-5-2-13 15,0 0-10-15,-1 1 1 16,-1-2 3-16,3 0 4 16,1-2 7-16,0 0 7 15,2 0 1-15,3 0 1 16,1 0 0-16,4 0 0 16,4 0 0-16,7-4 1 15,3 1-1-15,6 1 1 16,5 0 5-16,2 1 2 15,2 1 7-15,0 0-14 0,0 0 6 16,2 0-7 0,13 0 0-16,13 0 0 0,15 0 34 15,8 3 1 1,10-1 1-16,6 0 5 0,-3-2-2 16,-1 0-9-16,-3 0-2 15,-11 0-11-15,-4 0-9 16,-13 0-7-16,-6 0-1 15,-10 0 0-15,-4 0 0 16,-6 0 0-16,-4 0-1 16,-2 0 1-16,0 0-1 15,0 0-14-15,0 0-27 0,-24 5-62 16,-3 3-145 0,-3-3-444-16</inkml:trace>
  <inkml:trace contextRef="#ctx0" brushRef="#br0" timeOffset="39100.8813">10702 11430 157 0,'0'0'161'0,"0"0"-55"16,0 0-22-16,0 0 13 15,0 0 31-15,0 0 2 16,0 0-17-16,-1-8-18 16,1 8 24-16,0-3 4 15,0 3-1-15,0 0-12 16,0 0-40-16,0 0-15 16,6 0-4-16,9 0 44 15,4 0 5-15,7 0-5 0,3 0-19 16,6 0 7-16,1 0-5 15,0 0-17-15,2 0-20 16,-4 0-8-16,-1 3-18 16,-3 3-7-16,-2 1 0 15,-2 1-7-15,-4-1 0 16,2-1 1-16,0 1 4 16,1-2 0-16,2 0 35 15,3-2-14-15,3 1-8 16,-2-4-8-16,-1 0-2 15,-3 3-2-15,1-3 1 0,-4 0-7 16,-6 0 14 0,1 2-14-16,-8 0 0 0,-2 0 1 15,-4-1-1-15,-2 1 0 16,-1-2-1-16,-1 0 1 16,-1 0 5-16,0 0-5 15,0 0 8-15,0 0-3 16,0 0 0-16,0 0-6 15,0 0 1-15,0 0 1 16,-4 0-2-16,-8 0-9 16,-2 0-11-16,-3 0-2 15,-3 0-12-15,-4-2-11 0,-5-1 4 16,-1 1-7-16,-6 0-8 16,-6-1-9-16,-1-1 0 15,0 3 0-15,1 1 10 16,0 0 19-16,1 0 11 15,-2 0-4-15,2 0 8 16,-5 0-26-16,1 3 37 16,2-1 8-16,5 1 1 15,5-1 1-15,8-2 7 16,5 1-5-16,9-1-1 16,5 0 5-16,3 0-5 15,3 0 6-15,0 0 1 16,0 0-7-16,3 0 13 0,9 0 13 15,10 0 24-15,6 0-4 16,7 0 6-16,7 0 6 16,7 0 25-16,6 0-13 15,8 0 11-15,5 0-5 16,4 0-16-16,1 0-18 16,-1 0-6-16,-8-3-8 15,-9 0-3-15,-5-2-3 16,-10-1-4-16,-6 0 13 15,-8-3 2-15,-2 2-10 16,-8 2-12-16,-2-1 3 16,-5 3-10-16,-3 1-5 15,-5 1-1-15,-1 1-23 0,0 0-67 16,-11 0-174 0,-10 6-339-16,-9 0-969 0</inkml:trace>
  <inkml:trace contextRef="#ctx0" brushRef="#br0" timeOffset="40631.5821">10561 14066 542 0,'0'0'306'0,"0"0"-127"16,0 0-46-16,0 0-13 15,0 0 5-15,0 0-5 16,0 0-25-16,14 0 20 15,13 0 6-15,11 3-11 16,21-1 10-16,25-2 19 16,-2 0 13-16,-5 0-43 0,-9 0-34 15,-15-5-21 1,5-2-12-16,5-2-20 0,-9-1-3 16,-8 2-8-16,-5 1-11 15,-6 1 6-15,-8 2-5 16,-6 0 0-16,-5 1 5 15,-5 1-6-15,0 0 1 16,-5 2 0-16,1-3-1 16,-3 2 1-16,-2-4 1 15,2 2-1-15,-2 0 1 16,-1 1-2-16,-1-1 0 16,0 0-21-16,0 0-9 15,0 0-18-15,-7 3 1 16,-7 0-11-16,-4 0-14 0,-4 0-6 15,-2 0 10 1,-6 5 13-16,0-1-7 0,-5 4 10 16,0 1 24-16,-4 1-17 15,-1 0 11-15,-4 1 3 16,-1 0 20-16,-1 0 3 16,4-1-3-16,-1 2-3 15,4-4 13-15,3 1 0 16,3-1 1-16,5-1 0 15,4 0 2-15,7-2-1 16,6-2 10-16,6-1 0 16,4-2-5-16,1 1 2 15,0-1 3-15,8 1 24 0,16 1 40 16,12-2 12-16,13 0 20 16,8 0-11-16,8-9-8 15,14-8-1-15,-5 1-15 16,-1-2-10-16,1-1-14 15,-17 3-12-15,3 1-11 16,-12 2-7-16,-11 5-3 16,-9 1-1-16,-7 3-4 15,-6 1-8-15,-6 3-1 16,-3-2 0-16,-3 2-1 16,-3 0-27-16,0 0-53 15,0 0-62-15,0-4-158 16,0-2-176-16,-5-2-531 0</inkml:trace>
  <inkml:trace contextRef="#ctx0" brushRef="#br0" timeOffset="41936.3059">19286 3050 1024 0,'0'0'393'16,"0"0"0"-16,0 0-10 16,0 0-59-16,0 0-84 15,0 0-83-15,0-7-51 0,0 20-57 16,2 11-22-16,5 9 47 16,3 6-13-16,0 4-25 15,-3-1-22-15,-1-2-4 16,-1-4-10-16,-3-6 0 15,0-9-21-15,-2-4-84 16,3-9-64-16,-3-8-105 16,0-15-268-16,0-9-374 0</inkml:trace>
  <inkml:trace contextRef="#ctx0" brushRef="#br0" timeOffset="42214.924">19313 2942 998 0,'0'0'297'0,"0"0"6"0,0 0-143 16,0 0-38-16,0 0-14 16,-87 21-17-16,70-7-22 15,3 1-13-15,3-4-20 16,2-2-16-16,9-6-6 16,0-3 32-16,0 0 48 15,3-1 25-15,13-13-16 16,4-3-44-16,5-2-2 15,1 3-2-15,4 5-7 16,0 5-9-16,3 6-29 16,1 0 2-16,-1 17-12 0,-2 10 1 15,-4 7-1 1,6 24-17-16,-7-7-166 0,-6-7-479 0</inkml:trace>
  <inkml:trace contextRef="#ctx0" brushRef="#br0" timeOffset="45468.6555">3593 7615 502 0,'0'0'660'16,"0"0"-409"-16,0 0 17 15,0 0-65-15,0 0-59 16,0 0-60-16,-29 5-53 16,29 15 15-16,12 9 40 15,4 1-33-15,2-2-31 16,4-3-9-16,1-6-12 16,-1-7-1-16,-4-5-11 15,0-7-6-15,-6 0 17 16,1-15 15-16,-2-11 10 15,-5-8-11-15,1-7-5 16,-5 3 23-16,0 4 31 0,-2 7 11 16,0 8-10-16,0 12-6 15,0 7-19-15,3 0-32 16,5 21-5-16,4 8 4 16,4 12 6-16,1 5-3 15,-1 3 0-15,-5-3-1 16,-5 0-6-16,-1-8-1 15,-5-3 0-15,0-3-1 16,-7-7-1-16,-6-1-8 16,-7-5-9-16,1-4-58 15,-2-5-62-15,0-7-66 0,3-6-98 16,6-13-306 0,6-4-645-16</inkml:trace>
  <inkml:trace contextRef="#ctx0" brushRef="#br0" timeOffset="45651.6072">3954 7737 225 0,'0'0'933'15,"0"0"-768"-15,0 0 75 16,0 0-25-16,0 0-42 16,48 74-68-16,-36-49-46 15,-6-3-37-15,-1-2-22 16,-5-3-16-16,-5-13-158 15,-10-4-219-15,-1 0-695 0</inkml:trace>
  <inkml:trace contextRef="#ctx0" brushRef="#br0" timeOffset="45782.8388">3871 7486 1033 0,'0'0'182'0,"0"0"-122"16,0 0-40-16,0 0-1 15,0 0-19-15,103 41-104 16,-75-28-596-16</inkml:trace>
  <inkml:trace contextRef="#ctx0" brushRef="#br0" timeOffset="45960.3935">4221 7681 1053 0,'0'0'205'0,"0"0"-50"16,0 0-60-16,0 0-33 16,0 0-31-16,0 0-31 15,0 0-3-15,83 7-287 16,-75-7-424-16</inkml:trace>
  <inkml:trace contextRef="#ctx0" brushRef="#br0" timeOffset="46106.7538">4181 7881 1008 0,'0'0'300'15,"0"0"-81"-15,0 0-120 0,0 0-12 16,0 0-42-16,96-40-45 16,-49 20-138-16,-6-1-506 0</inkml:trace>
  <inkml:trace contextRef="#ctx0" brushRef="#br0" timeOffset="46692.303">4751 7495 848 0,'0'0'283'16,"0"0"17"-16,0 0-62 0,0 0-26 15,0 0 2 1,0 0-21-16,0 0-40 0,-14-17-12 16,12 17-41-16,0 0-21 15,2 0-24-15,0 0-22 16,0 0-18-16,0 3-14 15,0 6 0-15,4 7 8 16,5 2 4-16,-1 4 15 16,1 2 1-16,1 1-2 15,-2-2-9-15,-1 2-3 16,1-3 0-16,-1 1-8 16,-1-3-6-16,0 0 0 15,0 1-1-15,-1-4 1 0,-1-1-1 16,0-1-1-1,-1-2-17-15,-3-3-31 0,2-3-41 16,-2-3-17-16,0-2-69 16,0-2-77-16,-9-4-275 15,-2-9-474-15</inkml:trace>
  <inkml:trace contextRef="#ctx0" brushRef="#br0" timeOffset="47498.2622">4655 7669 785 0,'0'0'368'0,"0"0"-16"16,0 0-142-16,0 0-40 0,0 0-46 16,0 0-49-16,0 0 19 15,57-7-33-15,-27-1-36 16,1-1-10-16,2-2-15 16,-3-2-56-16,7-5-159 15,-8 1-369-15,-7 1-756 0</inkml:trace>
  <inkml:trace contextRef="#ctx0" brushRef="#br0" timeOffset="47728.1784">4988 7466 1094 0,'0'0'540'0,"0"0"-276"16,0 0-23-16,0 0-39 15,0 0-49-15,0 0-67 16,0 0 51-16,30 54-38 16,-18-28-42-16,3 4-23 15,-3 2-25-15,-2 0-3 16,2 2-6-16,8 3-132 16,-1-6-231-16,-3-12-743 0</inkml:trace>
  <inkml:trace contextRef="#ctx0" brushRef="#br0" timeOffset="48892.9807">7363 7771 546 0,'0'0'87'0,"0"0"38"15,0 0-41-15,0 0 57 16,0 0 4-16,0 0 13 15,-51-56 28-15,48 56-6 16,2-2-37-16,1 2-35 16,0 0-37-16,0 5-41 0,6 9-15 15,9 8 108-15,7 2-15 16,2-2-36-16,3-1-12 16,2-2-7-16,3-6-23 15,-1-5-15-15,-1-5-15 16,-2-3-9-16,-7 0 9 15,0-11 1-15,-8-6 8 16,-5-6 7-16,-5 0-6 16,-3-1 2-16,0 3-10 15,0 5 5-15,-2 8 24 16,-1 2 23-16,2 6-8 16,1 0-23-16,0 14-22 15,3 14-1-15,12 10 13 16,3 7 9-16,4 4 4 0,2 4 5 15,-2-4-9-15,-1-1-5 16,-3-6-10-16,-4-5-5 16,-7-4 5-16,-6-7-5 15,-1-4 4-15,-4-3 1 16,-16-5-6-16,-5-3 0 16,-6-9-1-16,-4-2-42 15,1-2-49-15,3-13-83 16,12-14-99-16,9 4-56 15,10 2-342-15</inkml:trace>
  <inkml:trace contextRef="#ctx0" brushRef="#br0" timeOffset="49117.1012">7916 7947 1111 0,'0'0'314'15,"0"0"-147"-15,0 0 64 16,0 0-29-16,27 100-14 16,-14-66-62-16,-2-4-60 15,-2-1-42-15,-2-4-15 16,-1-3-9-16,-6-8-19 16,0-7-123-16,0-7-130 15,-16-11-243-15,-1-9-860 0</inkml:trace>
  <inkml:trace contextRef="#ctx0" brushRef="#br0" timeOffset="49247.1328">7800 7785 861 0,'0'0'167'0,"0"0"-47"0,0 0-92 16,0 0-17-16,0 0-11 15,0 0-48-15,106 64-234 0</inkml:trace>
  <inkml:trace contextRef="#ctx0" brushRef="#br0" timeOffset="49415.4813">8080 7928 811 0,'0'0'331'15,"0"0"-53"-15,0 0-157 0,0 0-86 16,0 0 33-16,0 0-20 15,0 0-42-15,89-11-6 16,-69 10-233-16,-6 1-335 0</inkml:trace>
  <inkml:trace contextRef="#ctx0" brushRef="#br0" timeOffset="49569.9478">8058 8085 497 0,'0'0'496'0,"0"0"-241"15,0 0-94-15,0 0-55 16,0 0-54-16,0 0-52 16,94-39-9-16,-43 13-329 15,-5 2-804-15</inkml:trace>
  <inkml:trace contextRef="#ctx0" brushRef="#br0" timeOffset="49813.5202">8601 7752 535 0,'0'0'935'15,"0"0"-448"-15,0 0-242 16,0 0-54-16,0 0-50 16,0 0-80-16,0 0 45 0,13 58-17 15,5-27-27-15,-1 3-19 16,-2-2-30-16,-1 0-13 15,-2-6 0-15,-4-2-2 16,-2-7-78-16,-6-3-98 16,0-6-191-16,0-8-338 0</inkml:trace>
  <inkml:trace contextRef="#ctx0" brushRef="#br0" timeOffset="49951.0908">8552 7889 869 0,'0'0'277'0,"0"0"-114"0,0 0-65 16,0 0-25-16,135-56-53 15,-85 39-20-15,-7 1-315 0</inkml:trace>
  <inkml:trace contextRef="#ctx0" brushRef="#br0" timeOffset="50166.761">8881 7645 1175 0,'0'0'354'0,"0"0"-13"16,0 0-105-16,0 0 66 16,-6 80-79-16,6-45-53 0,0 2-49 15,8 2-51-15,1-1-19 16,-1-1-34-16,1-1-17 15,1-1-1-15,10 9-60 16,-4-9-183-16,1-14-545 0</inkml:trace>
  <inkml:trace contextRef="#ctx0" brushRef="#br0" timeOffset="51272.7927">12297 7691 1200 0,'0'0'256'15,"0"0"39"-15,0 0-47 16,0 0-65-16,0 0-62 16,0 0-73-16,-9 19-31 15,28 6 65-15,7 5-23 16,6 1-20-16,4 0-15 16,2-8-23-16,3-5-1 15,-3-5-1-15,-7-8 1 16,-4-5-21-16,-8 0-4 15,-6-12 25-15,-8-12 8 16,-5-7-7-16,0-5 6 0,-6-1-7 16,-10 2 13-1,-1 5 4-15,2 6 20 0,5 10 33 16,5 6 23 0,4 7-28-16,1 1-42 0,0 11-23 15,6 12 0-15,11 12 0 16,5 11 15-16,5 5 3 15,-2 2 6-15,0 1-5 16,-5-3-10-16,-5-3-1 16,-6-8-8-16,-6-5 1 15,-3-5 7-15,0-5-2 16,-17-4 3-16,-8-4-2 16,-8-4 1-16,-9-6-8 15,-4-5 0-15,0-2-18 16,4-8-79-16,4-19-112 0,13 4-323 15,12 0-356-15</inkml:trace>
  <inkml:trace contextRef="#ctx0" brushRef="#br0" timeOffset="51700.4119">13050 7761 1048 0,'0'0'355'0,"0"0"-2"16,0 0-73-16,0 0-96 15,0 0-42-15,0 0-71 0,0 0-53 16,12-7 0-16,9 5-18 16,4-1-64-16,5 3-211 15,-6 0-99 1,-9 0-329-16</inkml:trace>
  <inkml:trace contextRef="#ctx0" brushRef="#br0" timeOffset="51850.0122">13020 7952 1011 0,'0'0'281'16,"0"0"-1"-16,0 0-135 0,0 0-64 15,0 0-28 1,0 0-19-16,106-20-34 0,-55 7-151 16,-6-1-586-16</inkml:trace>
  <inkml:trace contextRef="#ctx0" brushRef="#br0" timeOffset="52083.8601">13590 7897 1654 0,'0'0'583'16,"0"0"-362"-16,0 0-50 15,0 0-22-15,0 0-59 0,0 0-34 16,0 0-21-16,61-23-30 16,-34 10-5-16,-2 2-36 15,10-8-109-15,-9 5-208 16,-2-1-357-16</inkml:trace>
  <inkml:trace contextRef="#ctx0" brushRef="#br0" timeOffset="52309.8759">13827 7539 1562 0,'0'0'357'16,"0"0"207"-16,0 0-340 0,0 0-28 15,0 0-82-15,0 0-70 16,0 0 0-16,11 90 22 15,5-34-35-15,5 16-22 16,3 17-9-16,4 14-46 16,-4-16-167-16,-11-22-609 0</inkml:trace>
  <inkml:trace contextRef="#ctx0" brushRef="#br0" timeOffset="55222.7105">12115 9950 61 0,'0'0'82'0,"0"0"-14"15,0 0 17 1,0 0 53-16,0 0 2 0,0 0-75 15,-3 0-37-15,2 0-2 16,-1 0 11-16,2-2-21 16,0 2-16-16,0 0-4 15,0 0-42-15,0 0-58 16,0 0-75-16,6 0 36 16,1 0 28-16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3-03-12T06:52:41.579"/>
    </inkml:context>
    <inkml:brush xml:id="br0">
      <inkml:brushProperty name="width" value="0.05292" units="cm"/>
      <inkml:brushProperty name="height" value="0.05292" units="cm"/>
      <inkml:brushProperty name="color" value="#FF0000"/>
    </inkml:brush>
  </inkml:definitions>
  <inkml:trace contextRef="#ctx0" brushRef="#br0">4132 15566 166 0,'0'0'257'16,"0"0"-123"-16,0 0-17 15,0 0-41-15,0 0 2 0,0 0-8 16,-4 0-5-1,4 0-10-15,0 0-6 0,0 0-3 16,0 0-14 0,13-1 4-16,9 1 12 0,11 0 23 15,25 0 3-15,29 0 1 16,44-3 5-16,15-2 37 16,5-4-11-16,-11-2-33 15,-25 2-20-15,-6 0-21 16,-27 3 5-16,-16 2 18 15,-23 3-7-15,-12 1-14 16,0 0-6-16,1 0-13 16,-1 0-5-16,-8 0-8 15,-6 1 5-15,0 2-6 16,-2 1-1-16,1 2-6 0,26 12-117 16,-2 1-106-1,3-2-333-15</inkml:trace>
  <inkml:trace contextRef="#ctx0" brushRef="#br0" timeOffset="751.7025">12066 15498 1234 0,'0'0'204'0,"0"0"-38"0,0 0-57 16,0 0-56-16,0 0 96 15,0 0 58-15,116 14-11 16,-29-13-52-16,25-1-34 16,6 0-30-16,-2-2 1 15,-27-7 2-15,-25 5-20 16,-13 1 1-16,-8 0-32 15,6 2-16-15,-1 0-4 16,4-2-11-16,-10 3 1 16,-6 0 4-16,-6-3-5 15,-6 3 0-15,-3 0-1 16,-7 0-6-16,-3 0-54 0,-11 16-100 16,0 3-138-16,-2 7-373 15</inkml:trace>
  <inkml:trace contextRef="#ctx0" brushRef="#br0" timeOffset="2982.5575">14156 14393 373 0,'0'0'179'0,"0"0"-78"15,0 0-47-15,0 0 2 16,0 0 19-16,0 0-24 16,0-38-5-16,0 30 7 15,0 2 28-15,-1 0 13 16,1 1 22-16,0 5 36 15,-1-2-14-15,1 2-27 16,-2 0-23-16,2 0-14 16,-1 0-5-16,1 0-16 0,0 0-14 15,-2 2-13-15,2 12 4 16,0 6 48-16,0 7 19 16,0 2-14-16,0 6-22 15,0 0-21-15,0 0 4 16,0-2 11-16,6 1-4 15,2-3-20-15,-4 0-1 16,2 0-5-16,0 2 10 16,-1 0-4-16,-3 3-1 15,2 1-3-15,-1-3-10 0,-3 2-2 16,0-4-3 0,0 0 2-16,0-6-13 0,0-2 5 15,0-4-5-15,0-3 0 16,0-4 1-16,-2-2-1 15,1-2 1-15,-1-5-2 16,2-2-1-16,0 0-29 16,0-1-39-16,0-1-46 15,0 0-30-15,0-4-125 16,0-9-65-16,0 0-325 0</inkml:trace>
  <inkml:trace contextRef="#ctx0" brushRef="#br0" timeOffset="3423.1703">13862 14689 694 0,'0'0'257'15,"0"0"-33"-15,0 0-50 16,0 0 17-16,0 0-52 16,0 0-23-16,0 0 9 15,-5-13-7-15,14 8 3 0,12-4 24 16,6 1-16-16,4 1-39 15,8 3-26-15,0 3-27 16,5 1-5-16,0 0-8 16,1 0 5-16,-5 1-8 15,-1 1-7-15,-8 0-1 16,-7-1-11-16,-8-1 4 16,-2 0-5-16,-8 2 0 15,-2-2-1-15,-4 0 0 16,0 0-59-16,0 0-49 15,-14 0-77-15,-2-5-292 16,-3-4-230-16</inkml:trace>
  <inkml:trace contextRef="#ctx0" brushRef="#br0" timeOffset="3859.3475">13990 14308 848 0,'0'0'290'0,"0"0"-4"16,0 0-81-1,0 0-38-15,0 0-6 0,0 0-41 16,0 0-58-1,0 22 19-15,13 7 44 0,1 8-16 16,3 6-22-16,0 4-16 16,1 1-7-16,-3 2-4 15,0 2-4-15,-3-3-12 16,-1 0-16-16,-3-3-4 16,0-1-6-16,-4-4-6 15,-2-3 0-15,-1-4-3 16,-1-5-8-16,0-3 0 15,0-8 5-15,0-4-5 16,0-5-1-16,0-3-7 16,0-4-20-16,0-2-28 0,0 0-51 15,0 0-52 1,0-17-97-16,0-4-218 0,0-4-289 0</inkml:trace>
  <inkml:trace contextRef="#ctx0" brushRef="#br0" timeOffset="4249.8769">13882 14632 371 0,'0'0'685'0,"0"0"-411"16,0 0-58-16,0 0-85 16,0 0 30-16,0 0 35 15,0 0-3-15,66 19-69 16,-39-15 10-16,3-1-48 16,6 1-13-16,-2-2 0 15,5-1-9-15,-2-1-16 16,-4 0-11-16,-4 0-16 15,-6 0 6-15,-3 0-14 16,-3 0-2-16,-5 0 1 16,-1-1-6-16,-4-1-6 15,-4-3 0-15,1 0-6 0,-4 0-36 16,0 0-96-16,-4-5-113 16,-11 1-317-16,-1-1-295 0</inkml:trace>
  <inkml:trace contextRef="#ctx0" brushRef="#br0" timeOffset="4669.7542">14121 14316 871 0,'0'0'318'15,"0"0"-18"-15,0 0-117 16,0 0 7-16,0 0-8 0,0 0-26 16,0 0-44-16,-7-9-39 15,7 12-32-15,0 14-16 16,0 11 51-16,0 8 2 16,4 10-7-16,3 4-7 15,3 4-26-15,0 4 17 16,0 1-19-16,-1 1-11 15,-3-1 0-15,-1-4-14 16,-5-1 8-16,4-7-10 16,-4-5 3-16,0-8-6 15,0-6-4-15,0-7-2 16,0-8 0-16,0-4 8 0,-4-6-8 16,4-2 0-16,0-1-14 15,0 0-14 1,-3 0-36-16,0-6-107 0,-3-15-83 15,1 1-280-15,-1 1-139 0</inkml:trace>
  <inkml:trace contextRef="#ctx0" brushRef="#br0" timeOffset="5023.9329">13887 14701 388 0,'0'0'902'0,"0"0"-622"0,0 0-103 16,0 0-13-16,0 0 100 16,88 1-44-16,-46 1-57 15,2 1-40-15,0-2-49 16,-1 3-14-16,-5-1-23 15,-2-1-2-15,-3-1-9 16,-6-1-8-16,-3 0-12 16,0 0 6-16,-5 0-6 15,1-3-5-15,-3-5 9 16,0-1-8-16,-6 2-2 16,-3 1-10-16,-5 3-42 15,-3 3-93-15,-3 0-95 0,-15 0-357 16,-7 2-892-16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3/5/2025</a:t>
            </a:fld>
            <a:endParaRPr lang="en-US"/>
          </a:p>
        </p:txBody>
      </p:sp>
      <p:sp>
        <p:nvSpPr>
          <p:cNvPr id="573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40</a:t>
            </a:fld>
            <a:endParaRPr lang="en-US"/>
          </a:p>
        </p:txBody>
      </p:sp>
    </p:spTree>
    <p:extLst>
      <p:ext uri="{BB962C8B-B14F-4D97-AF65-F5344CB8AC3E}">
        <p14:creationId xmlns:p14="http://schemas.microsoft.com/office/powerpoint/2010/main" val="978357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42</a:t>
            </a:fld>
            <a:endParaRPr lang="en-US"/>
          </a:p>
        </p:txBody>
      </p:sp>
    </p:spTree>
    <p:extLst>
      <p:ext uri="{BB962C8B-B14F-4D97-AF65-F5344CB8AC3E}">
        <p14:creationId xmlns:p14="http://schemas.microsoft.com/office/powerpoint/2010/main" val="311156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eaLnBrk="0" fontAlgn="base" hangingPunct="0">
              <a:spcBef>
                <a:spcPct val="0"/>
              </a:spcBef>
              <a:spcAft>
                <a:spcPct val="0"/>
              </a:spcAft>
            </a:pPr>
            <a:fld id="{00BA4140-EEC5-4F43-B4C7-0B2D15FA055E}" type="slidenum">
              <a:rPr lang="en-US">
                <a:solidFill>
                  <a:prstClr val="black"/>
                </a:solidFill>
                <a:latin typeface="Arial" pitchFamily="34" charset="0"/>
                <a:cs typeface="Arial" pitchFamily="34" charset="0"/>
              </a:rPr>
              <a:pPr eaLnBrk="0" fontAlgn="base" hangingPunct="0">
                <a:spcBef>
                  <a:spcPct val="0"/>
                </a:spcBef>
                <a:spcAft>
                  <a:spcPct val="0"/>
                </a:spcAft>
              </a:pPr>
              <a:t>84</a:t>
            </a:fld>
            <a:endParaRPr lang="en-US" dirty="0">
              <a:solidFill>
                <a:prstClr val="black"/>
              </a:solidFill>
              <a:latin typeface="Arial" pitchFamily="34" charset="0"/>
              <a:cs typeface="Arial" pitchFamily="34" charset="0"/>
            </a:endParaRPr>
          </a:p>
        </p:txBody>
      </p:sp>
      <p:sp>
        <p:nvSpPr>
          <p:cNvPr id="994306" name="Rectangle 2"/>
          <p:cNvSpPr>
            <a:spLocks noGrp="1" noRot="1" noChangeAspect="1" noChangeArrowheads="1" noTextEdit="1"/>
          </p:cNvSpPr>
          <p:nvPr>
            <p:ph type="sldImg"/>
          </p:nvPr>
        </p:nvSpPr>
        <p:spPr>
          <a:xfrm>
            <a:off x="381000" y="685800"/>
            <a:ext cx="6096000" cy="3429000"/>
          </a:xfrm>
          <a:ln/>
        </p:spPr>
      </p:sp>
      <p:sp>
        <p:nvSpPr>
          <p:cNvPr id="994307" name="Rectangle 3"/>
          <p:cNvSpPr>
            <a:spLocks noGrp="1" noChangeArrowheads="1"/>
          </p:cNvSpPr>
          <p:nvPr>
            <p:ph type="body" idx="1"/>
          </p:nvPr>
        </p:nvSpPr>
        <p:spPr/>
        <p:txBody>
          <a:bodyPr/>
          <a:lstStyle/>
          <a:p>
            <a:endParaRPr lang="en-US" dirty="0"/>
          </a:p>
        </p:txBody>
      </p:sp>
      <p:sp>
        <p:nvSpPr>
          <p:cNvPr id="2" name="Footer Placeholder 1"/>
          <p:cNvSpPr>
            <a:spLocks noGrp="1"/>
          </p:cNvSpPr>
          <p:nvPr>
            <p:ph type="ftr" sz="quarter" idx="10"/>
          </p:nvPr>
        </p:nvSpPr>
        <p:spPr/>
        <p:txBody>
          <a:bodyPr/>
          <a:lstStyle/>
          <a:p>
            <a:r>
              <a:rPr lang="en-US">
                <a:solidFill>
                  <a:prstClr val="black"/>
                </a:solidFill>
              </a:rPr>
              <a:t>CS 376 Lecture 22</a:t>
            </a:r>
          </a:p>
        </p:txBody>
      </p:sp>
    </p:spTree>
    <p:extLst>
      <p:ext uri="{BB962C8B-B14F-4D97-AF65-F5344CB8AC3E}">
        <p14:creationId xmlns:p14="http://schemas.microsoft.com/office/powerpoint/2010/main" val="1037441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5" name="Rectangle 4"/>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8" name="TextBox 7"/>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93472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8" name="Group 24"/>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7538509" y="2560109"/>
            <a:ext cx="5181600" cy="61383"/>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10583" y="381001"/>
            <a:ext cx="922868" cy="2193925"/>
          </a:xfrm>
          <a:prstGeom prst="rect">
            <a:avLst/>
          </a:prstGeom>
          <a:noFill/>
          <a:ln w="9525">
            <a:noFill/>
            <a:miter lim="800000"/>
            <a:headEnd/>
            <a:tailEnd/>
          </a:ln>
        </p:spPr>
      </p:pic>
      <p:sp>
        <p:nvSpPr>
          <p:cNvPr id="10" name="TextBox 9"/>
          <p:cNvSpPr txBox="1"/>
          <p:nvPr/>
        </p:nvSpPr>
        <p:spPr>
          <a:xfrm rot="5400000">
            <a:off x="-2748491" y="3808884"/>
            <a:ext cx="5867400" cy="230832"/>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a:defRPr/>
            </a:pPr>
            <a:fld id="{7CF17F4D-4696-48FF-B372-B1606F96277B}" type="datetime1">
              <a:rPr lang="en-US" smtClean="0"/>
              <a:t>3/5/2025</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201511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4A13B2C-2202-499B-996B-6AD9F58505B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70637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3CCBB9CB-9449-4DE7-83AF-4CA75AC2B8B1}" type="datetime1">
              <a:rPr lang="en-US" smtClean="0"/>
              <a:t>3/5/2025</a:t>
            </a:fld>
            <a:endParaRPr lang="en-GB"/>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927351" y="6237289"/>
            <a:ext cx="5856816"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11377085" y="6237289"/>
            <a:ext cx="814916"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BD670680-1F32-4C1C-9961-28427774F84F}" type="datetime1">
              <a:rPr lang="en-US" smtClean="0"/>
              <a:t>3/5/2025</a:t>
            </a:fld>
            <a:endParaRPr lang="en-I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609600" y="6356351"/>
            <a:ext cx="2844800" cy="365125"/>
          </a:xfrm>
          <a:prstGeom prst="rect">
            <a:avLst/>
          </a:prstGeom>
        </p:spPr>
        <p:txBody>
          <a:bodyPr/>
          <a:lstStyle>
            <a:lvl1pPr>
              <a:defRPr/>
            </a:lvl1pPr>
          </a:lstStyle>
          <a:p>
            <a:pPr>
              <a:defRPr/>
            </a:pPr>
            <a:fld id="{015D1DA7-4C84-48B5-AF61-79C72C010C8D}" type="datetime1">
              <a:rPr lang="en-US" smtClean="0"/>
              <a:t>3/5/2025</a:t>
            </a:fld>
            <a:endParaRPr lang="en-IN"/>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609600" y="6356351"/>
            <a:ext cx="2844800" cy="365125"/>
          </a:xfrm>
          <a:prstGeom prst="rect">
            <a:avLst/>
          </a:prstGeom>
        </p:spPr>
        <p:txBody>
          <a:bodyPr/>
          <a:lstStyle>
            <a:lvl1pPr>
              <a:defRPr/>
            </a:lvl1pPr>
          </a:lstStyle>
          <a:p>
            <a:pPr>
              <a:defRPr/>
            </a:pPr>
            <a:fld id="{7EA57619-B5FB-4141-BED6-253329039A20}" type="datetime1">
              <a:rPr lang="en-US" smtClean="0"/>
              <a:t>3/5/2025</a:t>
            </a:fld>
            <a:endParaRPr lang="en-IN"/>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4" name="Rectangle 13"/>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5" name="Rectangle 14"/>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7" name="TextBox 16"/>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609600" y="6356351"/>
            <a:ext cx="2844800" cy="365125"/>
          </a:xfrm>
          <a:prstGeom prst="rect">
            <a:avLst/>
          </a:prstGeom>
        </p:spPr>
        <p:txBody>
          <a:bodyPr/>
          <a:lstStyle>
            <a:lvl1pPr>
              <a:defRPr/>
            </a:lvl1pPr>
          </a:lstStyle>
          <a:p>
            <a:pPr>
              <a:defRPr/>
            </a:pPr>
            <a:fld id="{193C4C73-0ADF-41A2-BD03-B97432D06114}" type="datetime1">
              <a:rPr lang="en-US" smtClean="0"/>
              <a:t>3/5/2025</a:t>
            </a:fld>
            <a:endParaRPr lang="en-IN"/>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lvl1pPr>
              <a:defRPr/>
            </a:lvl1pPr>
          </a:lstStyle>
          <a:p>
            <a:pPr>
              <a:defRPr/>
            </a:pPr>
            <a:fld id="{0992D0A3-E588-4152-92B1-FCB8C85BFA91}" type="datetime1">
              <a:rPr lang="en-US" smtClean="0"/>
              <a:t>3/5/2025</a:t>
            </a:fld>
            <a:endParaRPr lang="en-IN"/>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lvl1pPr>
              <a:defRPr/>
            </a:lvl1pPr>
          </a:lstStyle>
          <a:p>
            <a:pPr>
              <a:defRPr/>
            </a:pPr>
            <a:fld id="{173AB317-05C2-4849-8D2E-159B0A13DD45}" type="datetime1">
              <a:rPr lang="en-US" smtClean="0"/>
              <a:t>3/5/2025</a:t>
            </a:fld>
            <a:endParaRPr lang="en-IN"/>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lvl1pPr>
              <a:defRPr/>
            </a:lvl1pPr>
          </a:lstStyle>
          <a:p>
            <a:pPr>
              <a:defRPr/>
            </a:pPr>
            <a:fld id="{11FCE7F5-51D4-44E9-BF4E-3198249D1DA1}" type="datetime1">
              <a:rPr lang="en-US" smtClean="0"/>
              <a:t>3/5/2025</a:t>
            </a:fld>
            <a:endParaRPr lang="en-IN"/>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20C0E1A4-AB99-4782-B3D7-3880BFEA1DCF}" type="datetime1">
              <a:rPr lang="en-US" smtClean="0"/>
              <a:t>3/5/2025</a:t>
            </a:fld>
            <a:endParaRPr lang="en-I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8ECB96B0-FACA-47ED-A6A1-24DE099EE332}" type="datetime1">
              <a:rPr lang="en-US" smtClean="0"/>
              <a:t>3/5/2025</a:t>
            </a:fld>
            <a:endParaRPr lang="en-I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F4C243C1-E6E3-41F9-9EBC-26716E593BEC}" type="datetime1">
              <a:rPr lang="en-US" smtClean="0"/>
              <a:t>3/5/2025</a:t>
            </a:fld>
            <a:endParaRPr lang="en-I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927351" y="6237289"/>
            <a:ext cx="5856816"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11377085" y="6237289"/>
            <a:ext cx="814916"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87302518-6CAE-442A-8EC9-848C14A8239C}" type="datetime1">
              <a:rPr lang="en-US" smtClean="0"/>
              <a:t>3/5/2025</a:t>
            </a:fld>
            <a:endParaRPr lang="en-I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609600" y="6356351"/>
            <a:ext cx="2844800" cy="365125"/>
          </a:xfrm>
          <a:prstGeom prst="rect">
            <a:avLst/>
          </a:prstGeom>
        </p:spPr>
        <p:txBody>
          <a:bodyPr/>
          <a:lstStyle>
            <a:lvl1pPr>
              <a:defRPr/>
            </a:lvl1pPr>
          </a:lstStyle>
          <a:p>
            <a:pPr>
              <a:defRPr/>
            </a:pPr>
            <a:fld id="{96600EA5-16EA-4B09-8078-C1010747D54F}" type="datetime1">
              <a:rPr lang="en-US" smtClean="0"/>
              <a:t>3/5/2025</a:t>
            </a:fld>
            <a:endParaRPr lang="en-IN"/>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9" name="TextBox 8"/>
          <p:cNvSpPr txBox="1"/>
          <p:nvPr/>
        </p:nvSpPr>
        <p:spPr>
          <a:xfrm>
            <a:off x="9144000" y="7620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609600" y="6356351"/>
            <a:ext cx="2844800" cy="365125"/>
          </a:xfrm>
          <a:prstGeom prst="rect">
            <a:avLst/>
          </a:prstGeom>
        </p:spPr>
        <p:txBody>
          <a:bodyPr/>
          <a:lstStyle>
            <a:lvl1pPr>
              <a:defRPr/>
            </a:lvl1pPr>
          </a:lstStyle>
          <a:p>
            <a:pPr>
              <a:defRPr/>
            </a:pPr>
            <a:fld id="{7604D26F-1823-44DC-9239-DC90B81E2C3B}" type="datetime1">
              <a:rPr lang="en-US" smtClean="0"/>
              <a:t>3/5/2025</a:t>
            </a:fld>
            <a:endParaRPr lang="en-IN"/>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609600" y="6356351"/>
            <a:ext cx="2844800" cy="365125"/>
          </a:xfrm>
          <a:prstGeom prst="rect">
            <a:avLst/>
          </a:prstGeom>
        </p:spPr>
        <p:txBody>
          <a:bodyPr/>
          <a:lstStyle>
            <a:lvl1pPr>
              <a:defRPr/>
            </a:lvl1pPr>
          </a:lstStyle>
          <a:p>
            <a:pPr>
              <a:defRPr/>
            </a:pPr>
            <a:fld id="{FED4F59F-99CC-4933-9586-F5443B0AEBDC}" type="datetime1">
              <a:rPr lang="en-US" smtClean="0"/>
              <a:t>3/5/2025</a:t>
            </a:fld>
            <a:endParaRPr lang="en-IN"/>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lvl1pPr>
              <a:defRPr/>
            </a:lvl1pPr>
          </a:lstStyle>
          <a:p>
            <a:pPr>
              <a:defRPr/>
            </a:pPr>
            <a:fld id="{861EFC80-A07D-49E3-BAC4-4EDB2D9E0480}" type="datetime1">
              <a:rPr lang="en-US" smtClean="0"/>
              <a:t>3/5/2025</a:t>
            </a:fld>
            <a:endParaRPr lang="en-IN"/>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lvl1pPr>
              <a:defRPr/>
            </a:lvl1pPr>
          </a:lstStyle>
          <a:p>
            <a:pPr>
              <a:defRPr/>
            </a:pPr>
            <a:fld id="{C12CAD18-17D4-499A-A1B6-87A45F16711F}" type="datetime1">
              <a:rPr lang="en-US" smtClean="0"/>
              <a:t>3/5/2025</a:t>
            </a:fld>
            <a:endParaRPr lang="en-IN"/>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lvl1pPr>
              <a:defRPr/>
            </a:lvl1pPr>
          </a:lstStyle>
          <a:p>
            <a:pPr>
              <a:defRPr/>
            </a:pPr>
            <a:fld id="{E817D080-28AA-4A5A-B16F-A7A03E196618}" type="datetime1">
              <a:rPr lang="en-US" smtClean="0"/>
              <a:t>3/5/2025</a:t>
            </a:fld>
            <a:endParaRPr lang="en-IN"/>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74E1FFB2-8177-4BED-9DFA-33E9AEFFB0C4}" type="datetime1">
              <a:rPr lang="en-US" smtClean="0"/>
              <a:t>3/5/2025</a:t>
            </a:fld>
            <a:endParaRPr lang="en-I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CBDEAAE2-85A4-43C5-BB77-2717BFF9D651}" type="datetime1">
              <a:rPr lang="en-US" smtClean="0"/>
              <a:t>3/5/2025</a:t>
            </a:fld>
            <a:endParaRPr lang="en-I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a:defRPr/>
            </a:pPr>
            <a:fld id="{0CB8B1E0-F22B-4A8F-9B5F-BF9893B5ABD8}" type="datetime1">
              <a:rPr lang="en-US" smtClean="0"/>
              <a:t>3/5/2025</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927648" y="6237313"/>
            <a:ext cx="5856651"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11376587" y="6237313"/>
            <a:ext cx="815413"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a:defRPr/>
            </a:pPr>
            <a:fld id="{A584C6A3-7CCD-4C85-B025-7257B7982604}" type="datetime1">
              <a:rPr lang="en-US" smtClean="0"/>
              <a:t>3/5/2025</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a:defRPr/>
            </a:pPr>
            <a:fld id="{1F874284-52B8-4470-BDD8-4ADED48827A4}" type="datetime1">
              <a:rPr lang="en-US" smtClean="0"/>
              <a:t>3/5/2025</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a:defRPr/>
            </a:pPr>
            <a:fld id="{45A6D408-3886-45AE-87AA-FE4F4DD13316}" type="datetime1">
              <a:rPr lang="en-US" smtClean="0"/>
              <a:t>3/5/2025</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a:defRPr/>
            </a:pPr>
            <a:fld id="{7593DD7E-D674-4C29-BA87-30671220063F}" type="datetime1">
              <a:rPr lang="en-US" smtClean="0"/>
              <a:t>3/5/2025</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a:defRPr/>
            </a:pPr>
            <a:fld id="{7CF17F4D-4696-48FF-B372-B1606F96277B}" type="datetime1">
              <a:rPr lang="en-US" smtClean="0"/>
              <a:t>3/5/2025</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a:defRPr/>
            </a:pPr>
            <a:fld id="{16FB00BD-2A3E-405A-924C-959BC25F82CE}" type="datetime1">
              <a:rPr lang="en-US" smtClean="0"/>
              <a:t>3/5/2025</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a:defRPr/>
            </a:pPr>
            <a:fld id="{861E31B3-1A8E-48F2-BF0B-FF8F2A0CCD74}" type="datetime1">
              <a:rPr lang="en-US" smtClean="0"/>
              <a:t>3/5/2025</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a:defRPr/>
            </a:pPr>
            <a:fld id="{BB9B2037-4F83-45AB-A8AE-5B592BBCAE9F}" type="datetime1">
              <a:rPr lang="en-US" smtClean="0"/>
              <a:t>3/5/2025</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a:defRPr/>
            </a:pPr>
            <a:fld id="{C509AD5F-0A31-424D-AB9D-62B102033000}" type="datetime1">
              <a:rPr lang="en-US" smtClean="0"/>
              <a:t>3/5/2025</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1"/>
            <a:ext cx="53848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41763"/>
            <a:ext cx="53848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3638"/>
            <a:ext cx="2844800" cy="457200"/>
          </a:xfrm>
          <a:prstGeom prst="rect">
            <a:avLst/>
          </a:prstGeom>
        </p:spPr>
        <p:txBody>
          <a:bodyPr/>
          <a:lstStyle>
            <a:lvl1pPr>
              <a:defRPr/>
            </a:lvl1pPr>
          </a:lstStyle>
          <a:p>
            <a:endParaRPr lang="en-US" altLang="zh-CN"/>
          </a:p>
        </p:txBody>
      </p:sp>
      <p:sp>
        <p:nvSpPr>
          <p:cNvPr id="7" name="Footer Placeholder 6"/>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zh-CN"/>
          </a:p>
        </p:txBody>
      </p:sp>
      <p:sp>
        <p:nvSpPr>
          <p:cNvPr id="8" name="Slide Number Placeholder 7"/>
          <p:cNvSpPr>
            <a:spLocks noGrp="1"/>
          </p:cNvSpPr>
          <p:nvPr>
            <p:ph type="sldNum" sz="quarter" idx="12"/>
          </p:nvPr>
        </p:nvSpPr>
        <p:spPr>
          <a:xfrm>
            <a:off x="8737600" y="6243638"/>
            <a:ext cx="2844800" cy="457200"/>
          </a:xfrm>
          <a:prstGeom prst="rect">
            <a:avLst/>
          </a:prstGeom>
        </p:spPr>
        <p:txBody>
          <a:bodyPr/>
          <a:lstStyle>
            <a:lvl1pPr>
              <a:defRPr/>
            </a:lvl1pPr>
          </a:lstStyle>
          <a:p>
            <a:fld id="{A17F44B5-105B-4EE8-BC8A-AF6D66C6DE3A}" type="slidenum">
              <a:rPr lang="en-US" altLang="zh-CN"/>
              <a:pPr/>
              <a:t>‹#›</a:t>
            </a:fld>
            <a:endParaRPr lang="en-US" altLang="zh-CN"/>
          </a:p>
        </p:txBody>
      </p:sp>
    </p:spTree>
    <p:extLst>
      <p:ext uri="{BB962C8B-B14F-4D97-AF65-F5344CB8AC3E}">
        <p14:creationId xmlns:p14="http://schemas.microsoft.com/office/powerpoint/2010/main" val="31040427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243638"/>
            <a:ext cx="2844800" cy="457200"/>
          </a:xfrm>
          <a:prstGeom prst="rect">
            <a:avLst/>
          </a:prstGeom>
        </p:spPr>
        <p:txBody>
          <a:bodyPr/>
          <a:lstStyle>
            <a:lvl1pPr>
              <a:defRPr/>
            </a:lvl1pPr>
          </a:lstStyle>
          <a:p>
            <a:endParaRPr lang="en-US" altLang="zh-CN">
              <a:solidFill>
                <a:prstClr val="black"/>
              </a:solidFill>
            </a:endParaRPr>
          </a:p>
        </p:txBody>
      </p:sp>
      <p:sp>
        <p:nvSpPr>
          <p:cNvPr id="6" name="Footer Placeholder 5"/>
          <p:cNvSpPr>
            <a:spLocks noGrp="1"/>
          </p:cNvSpPr>
          <p:nvPr>
            <p:ph type="ftr" sz="quarter" idx="11"/>
          </p:nvPr>
        </p:nvSpPr>
        <p:spPr>
          <a:xfrm>
            <a:off x="4165600" y="6248400"/>
            <a:ext cx="3860800" cy="457200"/>
          </a:xfrm>
          <a:prstGeom prst="rect">
            <a:avLst/>
          </a:prstGeom>
        </p:spPr>
        <p:txBody>
          <a:bodyPr/>
          <a:lstStyle>
            <a:lvl1pPr>
              <a:defRPr/>
            </a:lvl1pPr>
          </a:lstStyle>
          <a:p>
            <a:endParaRPr lang="en-US" altLang="zh-CN">
              <a:solidFill>
                <a:prstClr val="black"/>
              </a:solidFill>
            </a:endParaRPr>
          </a:p>
        </p:txBody>
      </p:sp>
      <p:sp>
        <p:nvSpPr>
          <p:cNvPr id="7" name="Slide Number Placeholder 6"/>
          <p:cNvSpPr>
            <a:spLocks noGrp="1"/>
          </p:cNvSpPr>
          <p:nvPr>
            <p:ph type="sldNum" sz="quarter" idx="12"/>
          </p:nvPr>
        </p:nvSpPr>
        <p:spPr>
          <a:xfrm>
            <a:off x="8737600" y="6243638"/>
            <a:ext cx="2844800" cy="457200"/>
          </a:xfrm>
          <a:prstGeom prst="rect">
            <a:avLst/>
          </a:prstGeom>
        </p:spPr>
        <p:txBody>
          <a:bodyPr/>
          <a:lstStyle>
            <a:lvl1pPr>
              <a:defRPr/>
            </a:lvl1pPr>
          </a:lstStyle>
          <a:p>
            <a:fld id="{4CC144D9-EA27-4930-A766-1E0286FE12C6}" type="slidenum">
              <a:rPr lang="en-US" altLang="zh-CN">
                <a:solidFill>
                  <a:prstClr val="black"/>
                </a:solidFill>
              </a:rPr>
              <a:pPr/>
              <a:t>‹#›</a:t>
            </a:fld>
            <a:endParaRPr lang="en-US" altLang="zh-CN">
              <a:solidFill>
                <a:prstClr val="black"/>
              </a:solidFill>
            </a:endParaRPr>
          </a:p>
        </p:txBody>
      </p:sp>
    </p:spTree>
    <p:extLst>
      <p:ext uri="{BB962C8B-B14F-4D97-AF65-F5344CB8AC3E}">
        <p14:creationId xmlns:p14="http://schemas.microsoft.com/office/powerpoint/2010/main" val="1871861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6" name="Group 19"/>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0" name="Group 2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sp>
        <p:nvSpPr>
          <p:cNvPr id="14" name="TextBox 1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0" spc="-150"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086059659"/>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z="1600" dirty="0">
              <a:solidFill>
                <a:prstClr val="white"/>
              </a:solidFill>
              <a:latin typeface="Arial" pitchFamily="34" charset="0"/>
              <a:cs typeface="Arial" pitchFamily="34" charset="0"/>
            </a:endParaRPr>
          </a:p>
        </p:txBody>
      </p:sp>
      <p:sp>
        <p:nvSpPr>
          <p:cNvPr id="4" name="Rectangle 3"/>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5" name="Rectangle 4"/>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8" name="TextBox 7"/>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594574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4" name="Rectangle 13"/>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5" name="Rectangle 14"/>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7" name="TextBox 16"/>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5371467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8839201"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9" name="TextBox 8"/>
          <p:cNvSpPr txBox="1"/>
          <p:nvPr/>
        </p:nvSpPr>
        <p:spPr>
          <a:xfrm>
            <a:off x="9144000" y="7620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9448800" y="11715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43003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692454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6" name="Group 19"/>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0" name="Group 2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sp>
        <p:nvSpPr>
          <p:cNvPr id="14" name="TextBox 1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0473837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93472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2" name="Group 15"/>
          <p:cNvGrpSpPr>
            <a:grpSpLocks/>
          </p:cNvGrpSpPr>
          <p:nvPr/>
        </p:nvGrpSpPr>
        <p:grpSpPr bwMode="auto">
          <a:xfrm>
            <a:off x="2844800" y="6553200"/>
            <a:ext cx="93472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7" name="TextBox 16"/>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362200"/>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362200"/>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918600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172115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93472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0" name="Group 13"/>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211188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0" name="Group 10"/>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164469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93472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2" name="Group 15"/>
          <p:cNvGrpSpPr>
            <a:grpSpLocks/>
          </p:cNvGrpSpPr>
          <p:nvPr/>
        </p:nvGrpSpPr>
        <p:grpSpPr bwMode="auto">
          <a:xfrm>
            <a:off x="2844800" y="6553200"/>
            <a:ext cx="93472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7" name="TextBox 16"/>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362200"/>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362200"/>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93472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8" name="Group 24"/>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363820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7538509" y="2560109"/>
            <a:ext cx="5181600" cy="61383"/>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10583" y="381001"/>
            <a:ext cx="922868" cy="2193925"/>
          </a:xfrm>
          <a:prstGeom prst="rect">
            <a:avLst/>
          </a:prstGeom>
          <a:noFill/>
          <a:ln w="9525">
            <a:noFill/>
            <a:miter lim="800000"/>
            <a:headEnd/>
            <a:tailEnd/>
          </a:ln>
        </p:spPr>
      </p:pic>
      <p:sp>
        <p:nvSpPr>
          <p:cNvPr id="10" name="TextBox 9"/>
          <p:cNvSpPr txBox="1"/>
          <p:nvPr/>
        </p:nvSpPr>
        <p:spPr>
          <a:xfrm rot="5400000">
            <a:off x="-2748491" y="3808884"/>
            <a:ext cx="5867400" cy="230832"/>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6454241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119384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a:defRPr/>
            </a:pPr>
            <a:fld id="{7593DD7E-D674-4C29-BA87-30671220063F}" type="datetime1">
              <a:rPr lang="en-US" smtClean="0"/>
              <a:t>3/5/2025</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27933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3" name="TextBox 12"/>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93472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0" name="Group 13"/>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grpSp>
        <p:nvGrpSpPr>
          <p:cNvPr id="10" name="Group 10"/>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sp>
        <p:nvSpPr>
          <p:cNvPr id="15" name="TextBox 14"/>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4.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6" Type="http://schemas.openxmlformats.org/officeDocument/2006/relationships/image" Target="../media/image4.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74A149CE-A26C-4113-98AE-9143637F4EE9}" type="datetime1">
              <a:rPr lang="en-US" smtClean="0"/>
              <a:t>3/5/2025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1" r:id="rId12"/>
    <p:sldLayoutId id="2147483923" r:id="rId13"/>
    <p:sldLayoutId id="2147483947" r:id="rId14"/>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3077" name="Group 8"/>
          <p:cNvGrpSpPr>
            <a:grpSpLocks/>
          </p:cNvGrpSpPr>
          <p:nvPr/>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grpSp>
      <p:grpSp>
        <p:nvGrpSpPr>
          <p:cNvPr id="3078" name="Group 12"/>
          <p:cNvGrpSpPr>
            <a:grpSpLocks/>
          </p:cNvGrpSpPr>
          <p:nvPr/>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4101" name="Group 8"/>
          <p:cNvGrpSpPr>
            <a:grpSpLocks/>
          </p:cNvGrpSpPr>
          <p:nvPr/>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grpSp>
      <p:grpSp>
        <p:nvGrpSpPr>
          <p:cNvPr id="4102" name="Group 12"/>
          <p:cNvGrpSpPr>
            <a:grpSpLocks/>
          </p:cNvGrpSpPr>
          <p:nvPr/>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TextBox 6"/>
          <p:cNvSpPr txBox="1"/>
          <p:nvPr/>
        </p:nvSpPr>
        <p:spPr>
          <a:xfrm>
            <a:off x="4368800" y="6596390"/>
            <a:ext cx="78232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Pilani Campus</a:t>
            </a:r>
            <a:endParaRPr lang="en-US" sz="1100" dirty="0">
              <a:solidFill>
                <a:srgbClr val="101141"/>
              </a:solidFill>
              <a:latin typeface="Arial"/>
              <a:cs typeface="Arial"/>
            </a:endParaRPr>
          </a:p>
        </p:txBody>
      </p:sp>
      <p:pic>
        <p:nvPicPr>
          <p:cNvPr id="8" name="Picture 7" descr="Picture 7.png"/>
          <p:cNvPicPr>
            <a:picLocks noChangeAspect="1"/>
          </p:cNvPicPr>
          <p:nvPr/>
        </p:nvPicPr>
        <p:blipFill>
          <a:blip r:embed="rId16" cstate="print"/>
          <a:srcRect l="1923" b="5336"/>
          <a:stretch>
            <a:fillRect/>
          </a:stretch>
        </p:blipFill>
        <p:spPr>
          <a:xfrm>
            <a:off x="8839201" y="-1"/>
            <a:ext cx="2924257" cy="692697"/>
          </a:xfrm>
          <a:prstGeom prst="rect">
            <a:avLst/>
          </a:prstGeom>
        </p:spPr>
      </p:pic>
      <p:grpSp>
        <p:nvGrpSpPr>
          <p:cNvPr id="2" name="Group 8"/>
          <p:cNvGrpSpPr/>
          <p:nvPr/>
        </p:nvGrpSpPr>
        <p:grpSpPr>
          <a:xfrm>
            <a:off x="2844800" y="6553201"/>
            <a:ext cx="93472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grpSp>
        <p:nvGrpSpPr>
          <p:cNvPr id="4" name="Group 12"/>
          <p:cNvGrpSpPr/>
          <p:nvPr/>
        </p:nvGrpSpPr>
        <p:grpSpPr>
          <a:xfrm>
            <a:off x="0" y="1295401"/>
            <a:ext cx="93472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gr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22" r:id="rId12"/>
    <p:sldLayoutId id="2147483926" r:id="rId13"/>
    <p:sldLayoutId id="2147483946"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74A149CE-A26C-4113-98AE-9143637F4EE9}" type="datetime1">
              <a:rPr lang="en-US" smtClean="0"/>
              <a:t>3/5/2025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extLst>
      <p:ext uri="{BB962C8B-B14F-4D97-AF65-F5344CB8AC3E}">
        <p14:creationId xmlns:p14="http://schemas.microsoft.com/office/powerpoint/2010/main" val="284705907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5" r:id="rId13"/>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0.png"/><Relationship Id="rId1" Type="http://schemas.openxmlformats.org/officeDocument/2006/relationships/slideLayout" Target="../slideLayouts/slideLayout4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43.xml"/><Relationship Id="rId6" Type="http://schemas.openxmlformats.org/officeDocument/2006/relationships/image" Target="../media/image27.emf"/><Relationship Id="rId5" Type="http://schemas.openxmlformats.org/officeDocument/2006/relationships/customXml" Target="../ink/ink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8.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2.bin"/><Relationship Id="rId4" Type="http://schemas.openxmlformats.org/officeDocument/2006/relationships/image" Target="../media/image17.wmf"/></Relationships>
</file>

<file path=ppt/slides/_rels/slide26.xml.rels><?xml version="1.0" encoding="UTF-8" standalone="yes"?>
<Relationships xmlns="http://schemas.openxmlformats.org/package/2006/relationships"><Relationship Id="rId2" Type="http://schemas.openxmlformats.org/officeDocument/2006/relationships/hyperlink" Target="https://en.wikipedia.org/wiki/Lagrange_multipliers" TargetMode="Externa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7.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9.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2.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8.xml"/><Relationship Id="rId1" Type="http://schemas.openxmlformats.org/officeDocument/2006/relationships/vmlDrawing" Target="../drawings/vmlDrawing2.vml"/><Relationship Id="rId4" Type="http://schemas.openxmlformats.org/officeDocument/2006/relationships/image" Target="../media/image35.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8" Type="http://schemas.openxmlformats.org/officeDocument/2006/relationships/hyperlink" Target="https://medium.com/deep-math-machine-learning-ai/chapter-3-support-vector-machine-with-math-47d6193c82be" TargetMode="External"/><Relationship Id="rId3" Type="http://schemas.openxmlformats.org/officeDocument/2006/relationships/hyperlink" Target="https://www.coursera.org/learn/machine-learning/home/week/7" TargetMode="External"/><Relationship Id="rId7" Type="http://schemas.openxmlformats.org/officeDocument/2006/relationships/hyperlink" Target="https://www.sciencedirect.com/science/article/abs/pii/S0893608006002796" TargetMode="External"/><Relationship Id="rId2" Type="http://schemas.openxmlformats.org/officeDocument/2006/relationships/hyperlink" Target="http://www.cs.utexas.edu/users/mooney/cs391L/" TargetMode="External"/><Relationship Id="rId1" Type="http://schemas.openxmlformats.org/officeDocument/2006/relationships/slideLayout" Target="../slideLayouts/slideLayout38.xml"/><Relationship Id="rId6" Type="http://schemas.openxmlformats.org/officeDocument/2006/relationships/hyperlink" Target="https://stats.stackexchange.com/questions/30042/neural-networks-vs-support-vector-machines-are-the-second-definitely-superior" TargetMode="External"/><Relationship Id="rId5" Type="http://schemas.openxmlformats.org/officeDocument/2006/relationships/hyperlink" Target="https://www.youtube.com/watch?time_continue=1&amp;v=_PwhiWxHK8o" TargetMode="External"/><Relationship Id="rId4" Type="http://schemas.openxmlformats.org/officeDocument/2006/relationships/hyperlink" Target="https://data-flair.training/blogs/svm-kernel-functions/" TargetMode="External"/><Relationship Id="rId9" Type="http://schemas.openxmlformats.org/officeDocument/2006/relationships/hyperlink" Target="https://www.youtube.com/watch?v=Qc5IyLW_h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vmlDrawing" Target="../drawings/vmlDrawing3.vml"/><Relationship Id="rId4" Type="http://schemas.openxmlformats.org/officeDocument/2006/relationships/image" Target="../media/image52.emf"/></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65.JPG"/><Relationship Id="rId4" Type="http://schemas.openxmlformats.org/officeDocument/2006/relationships/image" Target="../media/image64.JPG"/></Relationships>
</file>

<file path=ppt/slides/_rels/slide6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88.emf"/><Relationship Id="rId4" Type="http://schemas.openxmlformats.org/officeDocument/2006/relationships/customXml" Target="../ink/ink3.xml"/></Relationships>
</file>

<file path=ppt/slides/_rels/slide7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image" Target="../media/image92.emf"/><Relationship Id="rId5" Type="http://schemas.openxmlformats.org/officeDocument/2006/relationships/customXml" Target="../ink/ink4.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95.emf"/><Relationship Id="rId4" Type="http://schemas.openxmlformats.org/officeDocument/2006/relationships/customXml" Target="../ink/ink5.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89.xml.rels><?xml version="1.0" encoding="UTF-8" standalone="yes"?>
<Relationships xmlns="http://schemas.openxmlformats.org/package/2006/relationships"><Relationship Id="rId8" Type="http://schemas.openxmlformats.org/officeDocument/2006/relationships/hyperlink" Target="https://medium.com/deep-math-machine-learning-ai/chapter-3-support-vector-machine-with-math-47d6193c82be" TargetMode="External"/><Relationship Id="rId3" Type="http://schemas.openxmlformats.org/officeDocument/2006/relationships/hyperlink" Target="https://www.coursera.org/learn/machine-learning/home/week/7" TargetMode="External"/><Relationship Id="rId7" Type="http://schemas.openxmlformats.org/officeDocument/2006/relationships/hyperlink" Target="https://www.sciencedirect.com/science/article/abs/pii/S0893608006002796" TargetMode="External"/><Relationship Id="rId2" Type="http://schemas.openxmlformats.org/officeDocument/2006/relationships/hyperlink" Target="http://www.cs.utexas.edu/users/mooney/cs391L/" TargetMode="External"/><Relationship Id="rId1" Type="http://schemas.openxmlformats.org/officeDocument/2006/relationships/slideLayout" Target="../slideLayouts/slideLayout38.xml"/><Relationship Id="rId6" Type="http://schemas.openxmlformats.org/officeDocument/2006/relationships/hyperlink" Target="https://stats.stackexchange.com/questions/30042/neural-networks-vs-support-vector-machines-are-the-second-definitely-superior" TargetMode="External"/><Relationship Id="rId5" Type="http://schemas.openxmlformats.org/officeDocument/2006/relationships/hyperlink" Target="https://www.youtube.com/watch?time_continue=1&amp;v=_PwhiWxHK8o" TargetMode="External"/><Relationship Id="rId4" Type="http://schemas.openxmlformats.org/officeDocument/2006/relationships/hyperlink" Target="https://data-flair.training/blogs/svm-kernel-functions/" TargetMode="External"/><Relationship Id="rId9" Type="http://schemas.openxmlformats.org/officeDocument/2006/relationships/hyperlink" Target="https://www.youtube.com/watch?v=Qc5IyLW_hn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3048000" y="3810000"/>
            <a:ext cx="7467600" cy="1524000"/>
          </a:xfrm>
        </p:spPr>
        <p:txBody>
          <a:bodyPr/>
          <a:lstStyle/>
          <a:p>
            <a:pPr algn="ctr" fontAlgn="auto">
              <a:spcAft>
                <a:spcPts val="0"/>
              </a:spcAft>
              <a:defRPr/>
            </a:pPr>
            <a:r>
              <a:rPr lang="en-US" sz="4800" dirty="0">
                <a:solidFill>
                  <a:srgbClr val="FFFF66"/>
                </a:solidFill>
                <a:latin typeface="+mn-lt"/>
              </a:rPr>
              <a:t>Support Vector Machines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770" y="304800"/>
            <a:ext cx="6120680" cy="850106"/>
          </a:xfrm>
        </p:spPr>
        <p:txBody>
          <a:bodyPr/>
          <a:lstStyle/>
          <a:p>
            <a:r>
              <a:rPr lang="en-US" sz="4400" b="1" dirty="0"/>
              <a:t>Support Vectors</a:t>
            </a:r>
          </a:p>
        </p:txBody>
      </p:sp>
      <p:sp>
        <p:nvSpPr>
          <p:cNvPr id="3" name="Content Placeholder 2"/>
          <p:cNvSpPr>
            <a:spLocks noGrp="1"/>
          </p:cNvSpPr>
          <p:nvPr>
            <p:ph idx="1"/>
          </p:nvPr>
        </p:nvSpPr>
        <p:spPr/>
        <p:txBody>
          <a:bodyPr>
            <a:normAutofit/>
          </a:bodyPr>
          <a:lstStyle/>
          <a:p>
            <a:r>
              <a:rPr lang="en-US" altLang="en-US" dirty="0" smtClean="0"/>
              <a:t>Geometric description of SVM  </a:t>
            </a:r>
            <a:r>
              <a:rPr lang="en-US" altLang="en-US" dirty="0"/>
              <a:t>is that the max-margin hyperplane is completely determined by those </a:t>
            </a:r>
            <a:r>
              <a:rPr lang="en-US" altLang="en-US" dirty="0" smtClean="0"/>
              <a:t>points </a:t>
            </a:r>
            <a:r>
              <a:rPr lang="en-US" altLang="en-US" dirty="0"/>
              <a:t>that lie nearest to it</a:t>
            </a:r>
            <a:r>
              <a:rPr lang="en-US" altLang="en-US" dirty="0" smtClean="0"/>
              <a:t>.</a:t>
            </a:r>
          </a:p>
          <a:p>
            <a:r>
              <a:rPr lang="en-US" dirty="0"/>
              <a:t>Points that lie on this margin are the support vectors.</a:t>
            </a:r>
            <a:endParaRPr lang="en-US" altLang="zh-CN" dirty="0"/>
          </a:p>
          <a:p>
            <a:r>
              <a:rPr lang="en-US" dirty="0" smtClean="0"/>
              <a:t>The </a:t>
            </a:r>
            <a:r>
              <a:rPr lang="en-US" dirty="0"/>
              <a:t>points of our data set which if removed, would alter the position of the dividing hyperplane</a:t>
            </a:r>
          </a:p>
          <a:p>
            <a:endParaRPr lang="en-US" dirty="0" smtClean="0"/>
          </a:p>
          <a:p>
            <a:pPr marL="0" indent="0">
              <a:buNone/>
            </a:pPr>
            <a:endParaRPr lang="en-US" dirty="0"/>
          </a:p>
        </p:txBody>
      </p:sp>
      <p:sp>
        <p:nvSpPr>
          <p:cNvPr id="11" name="AutoShape 8" descr="{\vec {x}}_{i}"/>
          <p:cNvSpPr>
            <a:spLocks noChangeAspect="1" noChangeArrowheads="1"/>
          </p:cNvSpPr>
          <p:nvPr/>
        </p:nvSpPr>
        <p:spPr bwMode="auto">
          <a:xfrm>
            <a:off x="62833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AutoShape 9" descr="{\vec {x}}_{i}"/>
          <p:cNvSpPr>
            <a:spLocks noChangeAspect="1" noChangeArrowheads="1"/>
          </p:cNvSpPr>
          <p:nvPr/>
        </p:nvSpPr>
        <p:spPr bwMode="auto">
          <a:xfrm>
            <a:off x="7791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542815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vector is perpendicular to the hyperplane</a:t>
            </a:r>
            <a:endParaRPr lang="en-US" dirty="0"/>
          </a:p>
        </p:txBody>
      </p:sp>
      <p:sp>
        <p:nvSpPr>
          <p:cNvPr id="4" name="Rectangle 1"/>
          <p:cNvSpPr>
            <a:spLocks noGrp="1" noChangeArrowheads="1"/>
          </p:cNvSpPr>
          <p:nvPr>
            <p:ph idx="1"/>
          </p:nvPr>
        </p:nvSpPr>
        <p:spPr bwMode="auto">
          <a:xfrm>
            <a:off x="1828801" y="1295400"/>
            <a:ext cx="8178457"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fontAlgn="base">
              <a:spcBef>
                <a:spcPct val="0"/>
              </a:spcBef>
              <a:spcAft>
                <a:spcPct val="0"/>
              </a:spcAft>
              <a:buNone/>
            </a:pPr>
            <a:r>
              <a:rPr lang="en-US" altLang="en-US" sz="2800" dirty="0">
                <a:solidFill>
                  <a:srgbClr val="242729"/>
                </a:solidFill>
                <a:cs typeface="Arial" panose="020B0604020202020204" pitchFamily="34" charset="0"/>
              </a:rPr>
              <a:t>Consider the points </a:t>
            </a:r>
            <a:r>
              <a:rPr lang="en-US" altLang="en-US" sz="2800" dirty="0">
                <a:solidFill>
                  <a:srgbClr val="242729"/>
                </a:solidFill>
                <a:latin typeface="MathJax_Math-italic"/>
                <a:cs typeface="Arial" panose="020B0604020202020204" pitchFamily="34" charset="0"/>
              </a:rPr>
              <a:t>x</a:t>
            </a:r>
            <a:r>
              <a:rPr lang="en-US" altLang="en-US" sz="2800" baseline="-25000" dirty="0">
                <a:solidFill>
                  <a:srgbClr val="242729"/>
                </a:solidFill>
                <a:latin typeface="MathJax_Math-italic"/>
                <a:cs typeface="Arial" panose="020B0604020202020204" pitchFamily="34" charset="0"/>
              </a:rPr>
              <a:t>a</a:t>
            </a:r>
            <a:r>
              <a:rPr lang="en-US" altLang="en-US" sz="2800" dirty="0">
                <a:solidFill>
                  <a:srgbClr val="242729"/>
                </a:solidFill>
                <a:cs typeface="Arial" panose="020B0604020202020204" pitchFamily="34" charset="0"/>
              </a:rPr>
              <a:t> and </a:t>
            </a:r>
            <a:r>
              <a:rPr lang="en-US" altLang="en-US" sz="2800" dirty="0">
                <a:solidFill>
                  <a:srgbClr val="242729"/>
                </a:solidFill>
                <a:latin typeface="MathJax_Math-italic"/>
                <a:cs typeface="Arial" panose="020B0604020202020204" pitchFamily="34" charset="0"/>
              </a:rPr>
              <a:t> </a:t>
            </a:r>
            <a:r>
              <a:rPr lang="en-US" altLang="en-US" sz="2800" dirty="0" err="1">
                <a:solidFill>
                  <a:srgbClr val="242729"/>
                </a:solidFill>
                <a:latin typeface="MathJax_Math-italic"/>
                <a:cs typeface="Arial" panose="020B0604020202020204" pitchFamily="34" charset="0"/>
              </a:rPr>
              <a:t>x</a:t>
            </a:r>
            <a:r>
              <a:rPr lang="en-US" altLang="en-US" sz="2800" baseline="-25000" dirty="0" err="1">
                <a:solidFill>
                  <a:srgbClr val="242729"/>
                </a:solidFill>
                <a:latin typeface="MathJax_Math-italic"/>
                <a:cs typeface="Arial" panose="020B0604020202020204" pitchFamily="34" charset="0"/>
              </a:rPr>
              <a:t>b</a:t>
            </a:r>
            <a:r>
              <a:rPr lang="en-US" altLang="en-US" sz="2800" dirty="0">
                <a:solidFill>
                  <a:srgbClr val="242729"/>
                </a:solidFill>
                <a:cs typeface="Arial" panose="020B0604020202020204" pitchFamily="34" charset="0"/>
              </a:rPr>
              <a:t>, </a:t>
            </a:r>
          </a:p>
          <a:p>
            <a:pPr marL="0" indent="0" fontAlgn="base">
              <a:spcBef>
                <a:spcPct val="0"/>
              </a:spcBef>
              <a:spcAft>
                <a:spcPct val="0"/>
              </a:spcAft>
              <a:buNone/>
            </a:pPr>
            <a:r>
              <a:rPr lang="en-US" altLang="en-US" sz="2800" dirty="0">
                <a:solidFill>
                  <a:srgbClr val="242729"/>
                </a:solidFill>
                <a:cs typeface="Arial" panose="020B0604020202020204" pitchFamily="34" charset="0"/>
              </a:rPr>
              <a:t>which lie on the decision boundary. </a:t>
            </a:r>
          </a:p>
          <a:p>
            <a:pPr marL="0" indent="0" fontAlgn="base">
              <a:spcBef>
                <a:spcPct val="0"/>
              </a:spcBef>
              <a:spcAft>
                <a:spcPct val="0"/>
              </a:spcAft>
              <a:buNone/>
            </a:pPr>
            <a:r>
              <a:rPr lang="en-US" altLang="en-US" sz="2800" dirty="0">
                <a:solidFill>
                  <a:srgbClr val="242729"/>
                </a:solidFill>
                <a:cs typeface="Arial" panose="020B0604020202020204" pitchFamily="34" charset="0"/>
              </a:rPr>
              <a:t>This gives us two equations:</a:t>
            </a:r>
            <a:endParaRPr lang="en-US" altLang="en-US" sz="2800" dirty="0"/>
          </a:p>
          <a:p>
            <a:pPr marL="0" indent="0" fontAlgn="base">
              <a:spcBef>
                <a:spcPct val="0"/>
              </a:spcBef>
              <a:spcAft>
                <a:spcPct val="0"/>
              </a:spcAft>
              <a:buNone/>
            </a:pPr>
            <a:r>
              <a:rPr lang="en-US" altLang="en-US" sz="2800" dirty="0">
                <a:solidFill>
                  <a:srgbClr val="242729"/>
                </a:solidFill>
                <a:latin typeface="MathJax_Math-italic"/>
                <a:cs typeface="Arial" panose="020B0604020202020204" pitchFamily="34" charset="0"/>
              </a:rPr>
              <a:t>w</a:t>
            </a:r>
            <a:r>
              <a:rPr lang="en-US" altLang="en-US" sz="2800" baseline="30000" dirty="0">
                <a:solidFill>
                  <a:srgbClr val="242729"/>
                </a:solidFill>
                <a:latin typeface="MathJax_Math-italic"/>
                <a:cs typeface="Arial" panose="020B0604020202020204" pitchFamily="34" charset="0"/>
              </a:rPr>
              <a:t>T</a:t>
            </a:r>
            <a:r>
              <a:rPr lang="en-US" altLang="en-US" sz="2800" dirty="0">
                <a:solidFill>
                  <a:srgbClr val="242729"/>
                </a:solidFill>
                <a:latin typeface="MathJax_Math-italic"/>
                <a:cs typeface="Arial" panose="020B0604020202020204" pitchFamily="34" charset="0"/>
              </a:rPr>
              <a:t> x</a:t>
            </a:r>
            <a:r>
              <a:rPr lang="en-US" altLang="en-US" sz="2800" baseline="-25000" dirty="0">
                <a:solidFill>
                  <a:srgbClr val="242729"/>
                </a:solidFill>
                <a:latin typeface="MathJax_Math-italic"/>
                <a:cs typeface="Arial" panose="020B0604020202020204" pitchFamily="34" charset="0"/>
              </a:rPr>
              <a:t>a </a:t>
            </a:r>
            <a:r>
              <a:rPr lang="en-US" altLang="en-US" sz="2800" dirty="0">
                <a:solidFill>
                  <a:srgbClr val="242729"/>
                </a:solidFill>
                <a:latin typeface="MathJax_Main"/>
                <a:cs typeface="Arial" panose="020B0604020202020204" pitchFamily="34" charset="0"/>
              </a:rPr>
              <a:t>+</a:t>
            </a:r>
            <a:r>
              <a:rPr lang="en-US" altLang="en-US" sz="2800" dirty="0">
                <a:solidFill>
                  <a:srgbClr val="242729"/>
                </a:solidFill>
                <a:latin typeface="MathJax_Math-italic"/>
                <a:cs typeface="Arial" panose="020B0604020202020204" pitchFamily="34" charset="0"/>
              </a:rPr>
              <a:t>b</a:t>
            </a:r>
            <a:r>
              <a:rPr lang="en-US" altLang="en-US" sz="2800" dirty="0">
                <a:solidFill>
                  <a:srgbClr val="242729"/>
                </a:solidFill>
                <a:latin typeface="MathJax_Main"/>
                <a:cs typeface="Arial" panose="020B0604020202020204" pitchFamily="34" charset="0"/>
              </a:rPr>
              <a:t>=0</a:t>
            </a:r>
          </a:p>
          <a:p>
            <a:pPr marL="0" indent="0" fontAlgn="base">
              <a:spcBef>
                <a:spcPct val="0"/>
              </a:spcBef>
              <a:spcAft>
                <a:spcPct val="0"/>
              </a:spcAft>
              <a:buNone/>
            </a:pPr>
            <a:r>
              <a:rPr lang="en-US" altLang="en-US" sz="2800" dirty="0">
                <a:solidFill>
                  <a:srgbClr val="242729"/>
                </a:solidFill>
                <a:latin typeface="MathJax_Math-italic"/>
                <a:cs typeface="Arial" panose="020B0604020202020204" pitchFamily="34" charset="0"/>
              </a:rPr>
              <a:t>w</a:t>
            </a:r>
            <a:r>
              <a:rPr lang="en-US" altLang="en-US" sz="2800" baseline="30000" dirty="0">
                <a:solidFill>
                  <a:srgbClr val="242729"/>
                </a:solidFill>
                <a:latin typeface="MathJax_Math-italic"/>
                <a:cs typeface="Arial" panose="020B0604020202020204" pitchFamily="34" charset="0"/>
              </a:rPr>
              <a:t>T</a:t>
            </a:r>
            <a:r>
              <a:rPr lang="en-US" altLang="en-US" sz="2800" dirty="0">
                <a:solidFill>
                  <a:srgbClr val="242729"/>
                </a:solidFill>
                <a:latin typeface="MathJax_Math-italic"/>
                <a:cs typeface="Arial" panose="020B0604020202020204" pitchFamily="34" charset="0"/>
              </a:rPr>
              <a:t> </a:t>
            </a:r>
            <a:r>
              <a:rPr lang="en-US" altLang="en-US" sz="2800" dirty="0" err="1">
                <a:solidFill>
                  <a:srgbClr val="242729"/>
                </a:solidFill>
                <a:latin typeface="MathJax_Math-italic"/>
                <a:cs typeface="Arial" panose="020B0604020202020204" pitchFamily="34" charset="0"/>
              </a:rPr>
              <a:t>x</a:t>
            </a:r>
            <a:r>
              <a:rPr lang="en-US" altLang="en-US" sz="2800" baseline="-25000" dirty="0" err="1">
                <a:solidFill>
                  <a:srgbClr val="242729"/>
                </a:solidFill>
                <a:latin typeface="MathJax_Math-italic"/>
                <a:cs typeface="Arial" panose="020B0604020202020204" pitchFamily="34" charset="0"/>
              </a:rPr>
              <a:t>b</a:t>
            </a:r>
            <a:r>
              <a:rPr lang="en-US" altLang="en-US" sz="2800" dirty="0" err="1">
                <a:solidFill>
                  <a:srgbClr val="242729"/>
                </a:solidFill>
                <a:latin typeface="inherit"/>
                <a:cs typeface="Arial" panose="020B0604020202020204" pitchFamily="34" charset="0"/>
              </a:rPr>
              <a:t>+b</a:t>
            </a:r>
            <a:r>
              <a:rPr lang="en-US" altLang="en-US" sz="2800" dirty="0">
                <a:solidFill>
                  <a:srgbClr val="242729"/>
                </a:solidFill>
                <a:latin typeface="inherit"/>
                <a:cs typeface="Arial" panose="020B0604020202020204" pitchFamily="34" charset="0"/>
              </a:rPr>
              <a:t>=0</a:t>
            </a:r>
            <a:endParaRPr lang="en-US" altLang="en-US" sz="2800" dirty="0"/>
          </a:p>
          <a:p>
            <a:pPr marL="0" indent="0" fontAlgn="base">
              <a:spcBef>
                <a:spcPct val="0"/>
              </a:spcBef>
              <a:spcAft>
                <a:spcPct val="0"/>
              </a:spcAft>
              <a:buNone/>
            </a:pPr>
            <a:r>
              <a:rPr lang="en-US" altLang="en-US" sz="2800" dirty="0">
                <a:solidFill>
                  <a:srgbClr val="242729"/>
                </a:solidFill>
                <a:cs typeface="Arial" panose="020B0604020202020204" pitchFamily="34" charset="0"/>
              </a:rPr>
              <a:t>Subtracting these two equations gives us </a:t>
            </a:r>
          </a:p>
          <a:p>
            <a:pPr marL="0" indent="0" fontAlgn="base">
              <a:spcBef>
                <a:spcPct val="0"/>
              </a:spcBef>
              <a:spcAft>
                <a:spcPct val="0"/>
              </a:spcAft>
              <a:buNone/>
            </a:pPr>
            <a:r>
              <a:rPr lang="en-US" altLang="en-US" sz="2800" dirty="0">
                <a:solidFill>
                  <a:srgbClr val="242729"/>
                </a:solidFill>
                <a:latin typeface="MathJax_Math-italic"/>
                <a:cs typeface="Arial" panose="020B0604020202020204" pitchFamily="34" charset="0"/>
              </a:rPr>
              <a:t>w</a:t>
            </a:r>
            <a:r>
              <a:rPr lang="en-US" altLang="en-US" sz="2800" baseline="30000" dirty="0">
                <a:solidFill>
                  <a:srgbClr val="242729"/>
                </a:solidFill>
                <a:latin typeface="MathJax_Math-italic"/>
                <a:cs typeface="Arial" panose="020B0604020202020204" pitchFamily="34" charset="0"/>
              </a:rPr>
              <a:t>T</a:t>
            </a:r>
            <a:r>
              <a:rPr lang="en-US" altLang="en-US" sz="2800" dirty="0">
                <a:solidFill>
                  <a:srgbClr val="242729"/>
                </a:solidFill>
                <a:latin typeface="MathJax_Math-italic"/>
                <a:cs typeface="Arial" panose="020B0604020202020204" pitchFamily="34" charset="0"/>
              </a:rPr>
              <a:t>.</a:t>
            </a:r>
            <a:r>
              <a:rPr lang="en-US" altLang="en-US" sz="2800" dirty="0">
                <a:solidFill>
                  <a:srgbClr val="242729"/>
                </a:solidFill>
                <a:latin typeface="MathJax_Main"/>
                <a:cs typeface="Arial" panose="020B0604020202020204" pitchFamily="34" charset="0"/>
              </a:rPr>
              <a:t>(</a:t>
            </a:r>
            <a:r>
              <a:rPr lang="en-US" altLang="en-US" sz="2800" dirty="0">
                <a:solidFill>
                  <a:srgbClr val="242729"/>
                </a:solidFill>
                <a:latin typeface="MathJax_Math-italic"/>
                <a:cs typeface="Arial" panose="020B0604020202020204" pitchFamily="34" charset="0"/>
              </a:rPr>
              <a:t>x</a:t>
            </a:r>
            <a:r>
              <a:rPr lang="en-US" altLang="en-US" sz="2800" baseline="-25000" dirty="0">
                <a:solidFill>
                  <a:srgbClr val="242729"/>
                </a:solidFill>
                <a:latin typeface="MathJax_Math-italic"/>
                <a:cs typeface="Arial" panose="020B0604020202020204" pitchFamily="34" charset="0"/>
              </a:rPr>
              <a:t>a </a:t>
            </a:r>
            <a:r>
              <a:rPr lang="en-US" altLang="en-US" sz="2800" dirty="0">
                <a:solidFill>
                  <a:srgbClr val="242729"/>
                </a:solidFill>
                <a:latin typeface="MathJax_Main"/>
                <a:cs typeface="Arial" panose="020B0604020202020204" pitchFamily="34" charset="0"/>
              </a:rPr>
              <a:t>−</a:t>
            </a:r>
            <a:r>
              <a:rPr lang="en-US" altLang="en-US" sz="2800" dirty="0">
                <a:solidFill>
                  <a:srgbClr val="242729"/>
                </a:solidFill>
                <a:latin typeface="MathJax_Math-italic"/>
                <a:cs typeface="Arial" panose="020B0604020202020204" pitchFamily="34" charset="0"/>
              </a:rPr>
              <a:t> </a:t>
            </a:r>
            <a:r>
              <a:rPr lang="en-US" altLang="en-US" sz="2800" dirty="0" err="1">
                <a:solidFill>
                  <a:srgbClr val="242729"/>
                </a:solidFill>
                <a:latin typeface="MathJax_Math-italic"/>
                <a:cs typeface="Arial" panose="020B0604020202020204" pitchFamily="34" charset="0"/>
              </a:rPr>
              <a:t>x</a:t>
            </a:r>
            <a:r>
              <a:rPr lang="en-US" altLang="en-US" sz="2800" baseline="-25000" dirty="0" err="1">
                <a:solidFill>
                  <a:srgbClr val="242729"/>
                </a:solidFill>
                <a:latin typeface="MathJax_Math-italic"/>
                <a:cs typeface="Arial" panose="020B0604020202020204" pitchFamily="34" charset="0"/>
              </a:rPr>
              <a:t>b</a:t>
            </a:r>
            <a:r>
              <a:rPr lang="en-US" altLang="en-US" sz="2800" dirty="0">
                <a:solidFill>
                  <a:srgbClr val="242729"/>
                </a:solidFill>
                <a:latin typeface="MathJax_Main"/>
                <a:cs typeface="Arial" panose="020B0604020202020204" pitchFamily="34" charset="0"/>
              </a:rPr>
              <a:t>)=0</a:t>
            </a:r>
            <a:r>
              <a:rPr lang="en-US" altLang="en-US" sz="2800" dirty="0">
                <a:solidFill>
                  <a:srgbClr val="242729"/>
                </a:solidFill>
                <a:cs typeface="Arial" panose="020B0604020202020204" pitchFamily="34" charset="0"/>
              </a:rPr>
              <a:t> </a:t>
            </a:r>
          </a:p>
          <a:p>
            <a:pPr marL="0" indent="0" fontAlgn="base">
              <a:spcBef>
                <a:spcPct val="0"/>
              </a:spcBef>
              <a:spcAft>
                <a:spcPct val="0"/>
              </a:spcAft>
              <a:buNone/>
            </a:pPr>
            <a:r>
              <a:rPr lang="en-US" altLang="en-US" sz="2400" dirty="0">
                <a:solidFill>
                  <a:srgbClr val="242729"/>
                </a:solidFill>
                <a:cs typeface="Arial" panose="020B0604020202020204" pitchFamily="34" charset="0"/>
              </a:rPr>
              <a:t>Note that the vector </a:t>
            </a:r>
            <a:r>
              <a:rPr lang="en-US" altLang="en-US" sz="2400" dirty="0">
                <a:solidFill>
                  <a:srgbClr val="242729"/>
                </a:solidFill>
                <a:latin typeface="MathJax_Math-italic"/>
                <a:cs typeface="Arial" panose="020B0604020202020204" pitchFamily="34" charset="0"/>
              </a:rPr>
              <a:t> x</a:t>
            </a:r>
            <a:r>
              <a:rPr lang="en-US" altLang="en-US" sz="2400" baseline="-25000" dirty="0">
                <a:solidFill>
                  <a:srgbClr val="242729"/>
                </a:solidFill>
                <a:latin typeface="MathJax_Math-italic"/>
                <a:cs typeface="Arial" panose="020B0604020202020204" pitchFamily="34" charset="0"/>
              </a:rPr>
              <a:t>a </a:t>
            </a:r>
            <a:r>
              <a:rPr lang="en-US" altLang="en-US" sz="2400" dirty="0">
                <a:solidFill>
                  <a:srgbClr val="242729"/>
                </a:solidFill>
                <a:latin typeface="MathJax_Main"/>
                <a:cs typeface="Arial" panose="020B0604020202020204" pitchFamily="34" charset="0"/>
              </a:rPr>
              <a:t>−</a:t>
            </a:r>
            <a:r>
              <a:rPr lang="en-US" altLang="en-US" sz="2400" dirty="0">
                <a:solidFill>
                  <a:srgbClr val="242729"/>
                </a:solidFill>
                <a:latin typeface="MathJax_Math-italic"/>
                <a:cs typeface="Arial" panose="020B0604020202020204" pitchFamily="34" charset="0"/>
              </a:rPr>
              <a:t> </a:t>
            </a:r>
            <a:r>
              <a:rPr lang="en-US" altLang="en-US" sz="2400" dirty="0" err="1">
                <a:solidFill>
                  <a:srgbClr val="242729"/>
                </a:solidFill>
                <a:latin typeface="MathJax_Math-italic"/>
                <a:cs typeface="Arial" panose="020B0604020202020204" pitchFamily="34" charset="0"/>
              </a:rPr>
              <a:t>x</a:t>
            </a:r>
            <a:r>
              <a:rPr lang="en-US" altLang="en-US" sz="2400" baseline="-25000" dirty="0" err="1">
                <a:solidFill>
                  <a:srgbClr val="242729"/>
                </a:solidFill>
                <a:latin typeface="MathJax_Math-italic"/>
                <a:cs typeface="Arial" panose="020B0604020202020204" pitchFamily="34" charset="0"/>
              </a:rPr>
              <a:t>b</a:t>
            </a:r>
            <a:r>
              <a:rPr lang="en-US" altLang="en-US" sz="2400" baseline="-25000" dirty="0">
                <a:solidFill>
                  <a:srgbClr val="242729"/>
                </a:solidFill>
                <a:latin typeface="MathJax_Math-italic"/>
                <a:cs typeface="Arial" panose="020B0604020202020204" pitchFamily="34" charset="0"/>
              </a:rPr>
              <a:t> </a:t>
            </a:r>
            <a:r>
              <a:rPr lang="en-US" altLang="en-US" sz="2400" dirty="0">
                <a:solidFill>
                  <a:srgbClr val="242729"/>
                </a:solidFill>
                <a:cs typeface="Arial" panose="020B0604020202020204" pitchFamily="34" charset="0"/>
              </a:rPr>
              <a:t> lies on the decision boundary, </a:t>
            </a:r>
          </a:p>
          <a:p>
            <a:pPr marL="0" indent="0" fontAlgn="base">
              <a:spcBef>
                <a:spcPct val="0"/>
              </a:spcBef>
              <a:spcAft>
                <a:spcPct val="0"/>
              </a:spcAft>
              <a:buNone/>
            </a:pPr>
            <a:r>
              <a:rPr lang="en-US" altLang="en-US" sz="2400" dirty="0">
                <a:solidFill>
                  <a:srgbClr val="242729"/>
                </a:solidFill>
                <a:cs typeface="Arial" panose="020B0604020202020204" pitchFamily="34" charset="0"/>
              </a:rPr>
              <a:t>and it is directed from </a:t>
            </a:r>
            <a:r>
              <a:rPr lang="en-US" altLang="en-US" sz="2400" dirty="0" err="1">
                <a:solidFill>
                  <a:srgbClr val="242729"/>
                </a:solidFill>
                <a:latin typeface="MathJax_Math-italic"/>
                <a:cs typeface="Arial" panose="020B0604020202020204" pitchFamily="34" charset="0"/>
              </a:rPr>
              <a:t>x</a:t>
            </a:r>
            <a:r>
              <a:rPr lang="en-US" altLang="en-US" sz="2400" baseline="-25000" dirty="0" err="1">
                <a:solidFill>
                  <a:srgbClr val="242729"/>
                </a:solidFill>
                <a:latin typeface="MathJax_Math-italic"/>
                <a:cs typeface="Arial" panose="020B0604020202020204" pitchFamily="34" charset="0"/>
              </a:rPr>
              <a:t>b</a:t>
            </a:r>
            <a:r>
              <a:rPr lang="en-US" altLang="en-US" sz="2400" dirty="0">
                <a:solidFill>
                  <a:srgbClr val="242729"/>
                </a:solidFill>
                <a:cs typeface="Arial" panose="020B0604020202020204" pitchFamily="34" charset="0"/>
              </a:rPr>
              <a:t> to </a:t>
            </a:r>
            <a:r>
              <a:rPr lang="en-US" altLang="en-US" sz="2400" dirty="0">
                <a:solidFill>
                  <a:srgbClr val="242729"/>
                </a:solidFill>
                <a:latin typeface="MathJax_Math-italic"/>
                <a:cs typeface="Arial" panose="020B0604020202020204" pitchFamily="34" charset="0"/>
              </a:rPr>
              <a:t>x</a:t>
            </a:r>
            <a:r>
              <a:rPr lang="en-US" altLang="en-US" sz="2400" baseline="-25000" dirty="0">
                <a:solidFill>
                  <a:srgbClr val="242729"/>
                </a:solidFill>
                <a:latin typeface="MathJax_Math-italic"/>
                <a:cs typeface="Arial" panose="020B0604020202020204" pitchFamily="34" charset="0"/>
              </a:rPr>
              <a:t>a</a:t>
            </a:r>
            <a:r>
              <a:rPr lang="en-US" altLang="en-US" sz="2400" dirty="0">
                <a:solidFill>
                  <a:srgbClr val="242729"/>
                </a:solidFill>
                <a:cs typeface="Arial" panose="020B0604020202020204" pitchFamily="34" charset="0"/>
              </a:rPr>
              <a:t>.</a:t>
            </a:r>
          </a:p>
          <a:p>
            <a:pPr marL="0" indent="0" fontAlgn="base">
              <a:spcBef>
                <a:spcPct val="0"/>
              </a:spcBef>
              <a:spcAft>
                <a:spcPct val="0"/>
              </a:spcAft>
              <a:buNone/>
            </a:pPr>
            <a:r>
              <a:rPr lang="en-US" altLang="en-US" sz="2800" dirty="0">
                <a:solidFill>
                  <a:srgbClr val="242729"/>
                </a:solidFill>
                <a:cs typeface="Arial" panose="020B0604020202020204" pitchFamily="34" charset="0"/>
              </a:rPr>
              <a:t>Since the dot product </a:t>
            </a:r>
            <a:r>
              <a:rPr lang="en-US" altLang="en-US" sz="2800" dirty="0">
                <a:solidFill>
                  <a:srgbClr val="242729"/>
                </a:solidFill>
                <a:latin typeface="MathJax_Math-italic"/>
                <a:cs typeface="Arial" panose="020B0604020202020204" pitchFamily="34" charset="0"/>
              </a:rPr>
              <a:t> w</a:t>
            </a:r>
            <a:r>
              <a:rPr lang="en-US" altLang="en-US" sz="2800" baseline="30000" dirty="0">
                <a:solidFill>
                  <a:srgbClr val="242729"/>
                </a:solidFill>
                <a:latin typeface="MathJax_Math-italic"/>
                <a:cs typeface="Arial" panose="020B0604020202020204" pitchFamily="34" charset="0"/>
              </a:rPr>
              <a:t>T</a:t>
            </a:r>
            <a:r>
              <a:rPr lang="en-US" altLang="en-US" sz="2800" dirty="0">
                <a:solidFill>
                  <a:srgbClr val="242729"/>
                </a:solidFill>
                <a:latin typeface="MathJax_Main"/>
                <a:cs typeface="Arial" panose="020B0604020202020204" pitchFamily="34" charset="0"/>
              </a:rPr>
              <a:t>.(</a:t>
            </a:r>
            <a:r>
              <a:rPr lang="en-US" altLang="en-US" sz="2800" dirty="0">
                <a:solidFill>
                  <a:srgbClr val="242729"/>
                </a:solidFill>
                <a:latin typeface="MathJax_Math-italic"/>
                <a:cs typeface="Arial" panose="020B0604020202020204" pitchFamily="34" charset="0"/>
              </a:rPr>
              <a:t>x</a:t>
            </a:r>
            <a:r>
              <a:rPr lang="en-US" altLang="en-US" sz="2800" baseline="-25000" dirty="0">
                <a:solidFill>
                  <a:srgbClr val="242729"/>
                </a:solidFill>
                <a:latin typeface="MathJax_Math-italic"/>
                <a:cs typeface="Arial" panose="020B0604020202020204" pitchFamily="34" charset="0"/>
              </a:rPr>
              <a:t>a </a:t>
            </a:r>
            <a:r>
              <a:rPr lang="en-US" altLang="en-US" sz="2800" dirty="0">
                <a:solidFill>
                  <a:srgbClr val="242729"/>
                </a:solidFill>
                <a:latin typeface="MathJax_Main"/>
                <a:cs typeface="Arial" panose="020B0604020202020204" pitchFamily="34" charset="0"/>
              </a:rPr>
              <a:t>−</a:t>
            </a:r>
            <a:r>
              <a:rPr lang="en-US" altLang="en-US" sz="2800" dirty="0">
                <a:solidFill>
                  <a:srgbClr val="242729"/>
                </a:solidFill>
                <a:latin typeface="MathJax_Math-italic"/>
                <a:cs typeface="Arial" panose="020B0604020202020204" pitchFamily="34" charset="0"/>
              </a:rPr>
              <a:t> </a:t>
            </a:r>
            <a:r>
              <a:rPr lang="en-US" altLang="en-US" sz="2800" dirty="0" err="1">
                <a:solidFill>
                  <a:srgbClr val="242729"/>
                </a:solidFill>
                <a:latin typeface="MathJax_Math-italic"/>
                <a:cs typeface="Arial" panose="020B0604020202020204" pitchFamily="34" charset="0"/>
              </a:rPr>
              <a:t>x</a:t>
            </a:r>
            <a:r>
              <a:rPr lang="en-US" altLang="en-US" sz="2800" baseline="-25000" dirty="0" err="1">
                <a:solidFill>
                  <a:srgbClr val="242729"/>
                </a:solidFill>
                <a:latin typeface="MathJax_Math-italic"/>
                <a:cs typeface="Arial" panose="020B0604020202020204" pitchFamily="34" charset="0"/>
              </a:rPr>
              <a:t>b</a:t>
            </a:r>
            <a:r>
              <a:rPr lang="en-US" altLang="en-US" sz="2800" dirty="0">
                <a:solidFill>
                  <a:srgbClr val="242729"/>
                </a:solidFill>
                <a:latin typeface="MathJax_Main"/>
                <a:cs typeface="Arial" panose="020B0604020202020204" pitchFamily="34" charset="0"/>
              </a:rPr>
              <a:t>)</a:t>
            </a:r>
            <a:r>
              <a:rPr lang="en-US" altLang="en-US" sz="2800" dirty="0">
                <a:solidFill>
                  <a:srgbClr val="242729"/>
                </a:solidFill>
                <a:cs typeface="Arial" panose="020B0604020202020204" pitchFamily="34" charset="0"/>
              </a:rPr>
              <a:t> is zero, </a:t>
            </a:r>
          </a:p>
          <a:p>
            <a:pPr marL="0" indent="0" fontAlgn="base">
              <a:spcBef>
                <a:spcPct val="0"/>
              </a:spcBef>
              <a:spcAft>
                <a:spcPct val="0"/>
              </a:spcAft>
              <a:buNone/>
            </a:pPr>
            <a:r>
              <a:rPr lang="en-US" altLang="en-US" sz="2800" dirty="0">
                <a:solidFill>
                  <a:srgbClr val="242729"/>
                </a:solidFill>
                <a:latin typeface="MathJax_Math-italic"/>
                <a:cs typeface="Arial" panose="020B0604020202020204" pitchFamily="34" charset="0"/>
              </a:rPr>
              <a:t>w</a:t>
            </a:r>
            <a:r>
              <a:rPr lang="en-US" altLang="en-US" sz="2800" baseline="30000" dirty="0">
                <a:solidFill>
                  <a:srgbClr val="242729"/>
                </a:solidFill>
                <a:latin typeface="MathJax_Math-italic"/>
                <a:cs typeface="Arial" panose="020B0604020202020204" pitchFamily="34" charset="0"/>
              </a:rPr>
              <a:t>T </a:t>
            </a:r>
            <a:r>
              <a:rPr lang="en-US" altLang="en-US" sz="2800" dirty="0">
                <a:solidFill>
                  <a:srgbClr val="242729"/>
                </a:solidFill>
                <a:cs typeface="Arial" panose="020B0604020202020204" pitchFamily="34" charset="0"/>
              </a:rPr>
              <a:t> must be orthogonal to </a:t>
            </a:r>
            <a:r>
              <a:rPr lang="en-US" altLang="en-US" sz="2800" dirty="0">
                <a:solidFill>
                  <a:srgbClr val="242729"/>
                </a:solidFill>
                <a:latin typeface="MathJax_Math-italic"/>
                <a:cs typeface="Arial" panose="020B0604020202020204" pitchFamily="34" charset="0"/>
              </a:rPr>
              <a:t> x</a:t>
            </a:r>
            <a:r>
              <a:rPr lang="en-US" altLang="en-US" sz="2800" baseline="-25000" dirty="0">
                <a:solidFill>
                  <a:srgbClr val="242729"/>
                </a:solidFill>
                <a:latin typeface="MathJax_Math-italic"/>
                <a:cs typeface="Arial" panose="020B0604020202020204" pitchFamily="34" charset="0"/>
              </a:rPr>
              <a:t>a </a:t>
            </a:r>
            <a:r>
              <a:rPr lang="en-US" altLang="en-US" sz="2800" dirty="0">
                <a:solidFill>
                  <a:srgbClr val="242729"/>
                </a:solidFill>
                <a:latin typeface="MathJax_Main"/>
                <a:cs typeface="Arial" panose="020B0604020202020204" pitchFamily="34" charset="0"/>
              </a:rPr>
              <a:t>−</a:t>
            </a:r>
            <a:r>
              <a:rPr lang="en-US" altLang="en-US" sz="2800" dirty="0">
                <a:solidFill>
                  <a:srgbClr val="242729"/>
                </a:solidFill>
                <a:latin typeface="MathJax_Math-italic"/>
                <a:cs typeface="Arial" panose="020B0604020202020204" pitchFamily="34" charset="0"/>
              </a:rPr>
              <a:t> </a:t>
            </a:r>
            <a:r>
              <a:rPr lang="en-US" altLang="en-US" sz="2800" dirty="0" err="1">
                <a:solidFill>
                  <a:srgbClr val="242729"/>
                </a:solidFill>
                <a:latin typeface="MathJax_Math-italic"/>
                <a:cs typeface="Arial" panose="020B0604020202020204" pitchFamily="34" charset="0"/>
              </a:rPr>
              <a:t>x</a:t>
            </a:r>
            <a:r>
              <a:rPr lang="en-US" altLang="en-US" sz="2800" baseline="-25000" dirty="0" err="1">
                <a:solidFill>
                  <a:srgbClr val="242729"/>
                </a:solidFill>
                <a:latin typeface="MathJax_Math-italic"/>
                <a:cs typeface="Arial" panose="020B0604020202020204" pitchFamily="34" charset="0"/>
              </a:rPr>
              <a:t>b</a:t>
            </a:r>
            <a:r>
              <a:rPr lang="en-US" altLang="en-US" sz="2800" baseline="-25000" dirty="0">
                <a:solidFill>
                  <a:srgbClr val="242729"/>
                </a:solidFill>
                <a:latin typeface="MathJax_Math-italic"/>
                <a:cs typeface="Arial" panose="020B0604020202020204" pitchFamily="34" charset="0"/>
              </a:rPr>
              <a:t> </a:t>
            </a:r>
            <a:r>
              <a:rPr lang="en-US" altLang="en-US" sz="2800" dirty="0">
                <a:solidFill>
                  <a:srgbClr val="242729"/>
                </a:solidFill>
                <a:cs typeface="Arial" panose="020B0604020202020204" pitchFamily="34" charset="0"/>
              </a:rPr>
              <a:t>and  </a:t>
            </a:r>
          </a:p>
          <a:p>
            <a:pPr marL="0" indent="0" fontAlgn="base">
              <a:spcBef>
                <a:spcPct val="0"/>
              </a:spcBef>
              <a:spcAft>
                <a:spcPct val="0"/>
              </a:spcAft>
              <a:buNone/>
            </a:pPr>
            <a:r>
              <a:rPr lang="en-US" altLang="en-US" sz="2800" dirty="0">
                <a:solidFill>
                  <a:srgbClr val="242729"/>
                </a:solidFill>
                <a:cs typeface="Arial" panose="020B0604020202020204" pitchFamily="34" charset="0"/>
              </a:rPr>
              <a:t>in turn, to the decision boundary.</a:t>
            </a:r>
            <a:endParaRPr lang="en-US" altLang="en-US" sz="2800" dirty="0"/>
          </a:p>
        </p:txBody>
      </p:sp>
    </p:spTree>
    <p:extLst>
      <p:ext uri="{BB962C8B-B14F-4D97-AF65-F5344CB8AC3E}">
        <p14:creationId xmlns:p14="http://schemas.microsoft.com/office/powerpoint/2010/main" val="3741093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a:t>
            </a:r>
            <a:endParaRPr lang="en-US" dirty="0"/>
          </a:p>
        </p:txBody>
      </p:sp>
      <p:pic>
        <p:nvPicPr>
          <p:cNvPr id="4" name="Content Placeholder 3"/>
          <p:cNvPicPr>
            <a:picLocks noGrp="1" noChangeAspect="1"/>
          </p:cNvPicPr>
          <p:nvPr>
            <p:ph idx="1"/>
          </p:nvPr>
        </p:nvPicPr>
        <p:blipFill>
          <a:blip r:embed="rId2"/>
          <a:stretch>
            <a:fillRect/>
          </a:stretch>
        </p:blipFill>
        <p:spPr>
          <a:xfrm>
            <a:off x="2134697" y="1600201"/>
            <a:ext cx="7922607" cy="4525963"/>
          </a:xfrm>
          <a:prstGeom prst="rect">
            <a:avLst/>
          </a:prstGeom>
        </p:spPr>
      </p:pic>
    </p:spTree>
    <p:extLst>
      <p:ext uri="{BB962C8B-B14F-4D97-AF65-F5344CB8AC3E}">
        <p14:creationId xmlns:p14="http://schemas.microsoft.com/office/powerpoint/2010/main" val="3027554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8824" y="381000"/>
            <a:ext cx="8229600" cy="1143000"/>
          </a:xfrm>
        </p:spPr>
        <p:txBody>
          <a:bodyPr/>
          <a:lstStyle/>
          <a:p>
            <a:pPr algn="l"/>
            <a:r>
              <a:rPr lang="en-US" altLang="zh-CN" b="1" dirty="0"/>
              <a:t>Linear SVM Mathematically</a:t>
            </a:r>
            <a:endParaRPr lang="en-US" dirty="0"/>
          </a:p>
        </p:txBody>
      </p:sp>
      <p:pic>
        <p:nvPicPr>
          <p:cNvPr id="3" name="Picture 2"/>
          <p:cNvPicPr>
            <a:picLocks noChangeAspect="1"/>
          </p:cNvPicPr>
          <p:nvPr/>
        </p:nvPicPr>
        <p:blipFill rotWithShape="1">
          <a:blip r:embed="rId2"/>
          <a:srcRect b="39986"/>
          <a:stretch/>
        </p:blipFill>
        <p:spPr>
          <a:xfrm>
            <a:off x="2819400" y="1318378"/>
            <a:ext cx="6019800" cy="2100761"/>
          </a:xfrm>
          <a:prstGeom prst="rect">
            <a:avLst/>
          </a:prstGeom>
        </p:spPr>
      </p:pic>
      <p:cxnSp>
        <p:nvCxnSpPr>
          <p:cNvPr id="7" name="Straight Connector 6"/>
          <p:cNvCxnSpPr/>
          <p:nvPr/>
        </p:nvCxnSpPr>
        <p:spPr>
          <a:xfrm flipV="1">
            <a:off x="3657600" y="4343400"/>
            <a:ext cx="533400" cy="914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Rectangle 5"/>
              <p:cNvSpPr/>
              <p:nvPr/>
            </p:nvSpPr>
            <p:spPr>
              <a:xfrm>
                <a:off x="7049874" y="2869751"/>
                <a:ext cx="3578653" cy="3861698"/>
              </a:xfrm>
              <a:prstGeom prst="rect">
                <a:avLst/>
              </a:prstGeom>
            </p:spPr>
            <p:txBody>
              <a:bodyPr wrap="square">
                <a:spAutoFit/>
              </a:bodyPr>
              <a:lstStyle/>
              <a:p>
                <a:pPr fontAlgn="auto">
                  <a:spcAft>
                    <a:spcPts val="0"/>
                  </a:spcAft>
                </a:pPr>
                <a:r>
                  <a:rPr lang="en-US" altLang="zh-CN" sz="1800" b="1" dirty="0">
                    <a:solidFill>
                      <a:prstClr val="black"/>
                    </a:solidFill>
                  </a:rPr>
                  <a:t>w . x</a:t>
                </a:r>
                <a:r>
                  <a:rPr lang="en-US" altLang="zh-CN" sz="1800" b="1" baseline="30000" dirty="0">
                    <a:solidFill>
                      <a:prstClr val="black"/>
                    </a:solidFill>
                  </a:rPr>
                  <a:t>+</a:t>
                </a:r>
                <a:r>
                  <a:rPr lang="en-US" altLang="zh-CN" sz="1800" b="1" dirty="0">
                    <a:solidFill>
                      <a:prstClr val="black"/>
                    </a:solidFill>
                  </a:rPr>
                  <a:t> + b = +1 </a:t>
                </a:r>
              </a:p>
              <a:p>
                <a:pPr fontAlgn="auto">
                  <a:spcAft>
                    <a:spcPts val="0"/>
                  </a:spcAft>
                </a:pPr>
                <a:r>
                  <a:rPr lang="en-US" altLang="zh-CN" sz="1800" b="1" dirty="0">
                    <a:solidFill>
                      <a:prstClr val="black"/>
                    </a:solidFill>
                  </a:rPr>
                  <a:t>w . x</a:t>
                </a:r>
                <a:r>
                  <a:rPr lang="en-US" altLang="zh-CN" sz="1800" b="1" baseline="30000" dirty="0">
                    <a:solidFill>
                      <a:prstClr val="black"/>
                    </a:solidFill>
                  </a:rPr>
                  <a:t>-</a:t>
                </a:r>
                <a:r>
                  <a:rPr lang="en-US" altLang="zh-CN" sz="1800" b="1" dirty="0">
                    <a:solidFill>
                      <a:prstClr val="black"/>
                    </a:solidFill>
                  </a:rPr>
                  <a:t> + b = -1 </a:t>
                </a:r>
              </a:p>
              <a:p>
                <a:pPr fontAlgn="auto">
                  <a:spcAft>
                    <a:spcPts val="0"/>
                  </a:spcAft>
                </a:pPr>
                <a:endParaRPr lang="en-US" altLang="zh-CN" sz="1800" b="1" i="1" dirty="0">
                  <a:solidFill>
                    <a:prstClr val="black"/>
                  </a:solidFill>
                </a:endParaRPr>
              </a:p>
              <a:p>
                <a:pPr fontAlgn="auto">
                  <a:spcAft>
                    <a:spcPts val="0"/>
                  </a:spcAft>
                </a:pPr>
                <a:r>
                  <a:rPr lang="en-US" altLang="zh-CN" sz="1800" b="1" dirty="0">
                    <a:solidFill>
                      <a:prstClr val="black"/>
                    </a:solidFill>
                  </a:rPr>
                  <a:t>Margin width</a:t>
                </a:r>
              </a:p>
              <a:p>
                <a:pPr fontAlgn="auto">
                  <a:spcAft>
                    <a:spcPts val="0"/>
                  </a:spcAft>
                </a:pPr>
                <a:r>
                  <a:rPr lang="en-US" altLang="zh-CN" sz="1800" b="1" dirty="0">
                    <a:solidFill>
                      <a:prstClr val="black"/>
                    </a:solidFill>
                  </a:rPr>
                  <a:t>=</a:t>
                </a:r>
                <a:r>
                  <a:rPr lang="en-US" altLang="zh-CN" sz="1800" b="1" i="1" dirty="0">
                    <a:solidFill>
                      <a:prstClr val="black"/>
                    </a:solidFill>
                  </a:rPr>
                  <a:t> x</a:t>
                </a:r>
                <a:r>
                  <a:rPr lang="en-US" altLang="zh-CN" sz="1800" b="1" i="1" baseline="30000" dirty="0">
                    <a:solidFill>
                      <a:prstClr val="black"/>
                    </a:solidFill>
                  </a:rPr>
                  <a:t>+</a:t>
                </a:r>
                <a:r>
                  <a:rPr lang="en-US" altLang="zh-CN" sz="1800" b="1" i="1" dirty="0">
                    <a:solidFill>
                      <a:prstClr val="black"/>
                    </a:solidFill>
                  </a:rPr>
                  <a:t>  - x </a:t>
                </a:r>
                <a:r>
                  <a:rPr lang="en-US" altLang="zh-CN" sz="1800" b="1" i="1" baseline="30000" dirty="0">
                    <a:solidFill>
                      <a:prstClr val="black"/>
                    </a:solidFill>
                  </a:rPr>
                  <a:t>-  </a:t>
                </a:r>
                <a:r>
                  <a:rPr lang="en-US" altLang="zh-CN" sz="1800" b="1" i="1" dirty="0">
                    <a:solidFill>
                      <a:prstClr val="black"/>
                    </a:solidFill>
                  </a:rPr>
                  <a:t> . </a:t>
                </a:r>
                <a14:m>
                  <m:oMath xmlns:m="http://schemas.openxmlformats.org/officeDocument/2006/math">
                    <m:f>
                      <m:fPr>
                        <m:ctrlPr>
                          <a:rPr lang="en-US" altLang="zh-CN" sz="1800" b="1" i="1">
                            <a:solidFill>
                              <a:prstClr val="black"/>
                            </a:solidFill>
                            <a:latin typeface="Cambria Math" panose="02040503050406030204" pitchFamily="18" charset="0"/>
                          </a:rPr>
                        </m:ctrlPr>
                      </m:fPr>
                      <m:num>
                        <m:r>
                          <a:rPr lang="en-US" altLang="zh-CN" sz="1800" b="1" i="1">
                            <a:solidFill>
                              <a:prstClr val="black"/>
                            </a:solidFill>
                            <a:latin typeface="Cambria Math" panose="02040503050406030204" pitchFamily="18" charset="0"/>
                          </a:rPr>
                          <m:t>𝒘</m:t>
                        </m:r>
                      </m:num>
                      <m:den>
                        <m:r>
                          <a:rPr lang="en-US" altLang="zh-CN" sz="1800" b="1" i="1">
                            <a:solidFill>
                              <a:prstClr val="black"/>
                            </a:solidFill>
                            <a:latin typeface="Cambria Math" panose="02040503050406030204" pitchFamily="18" charset="0"/>
                          </a:rPr>
                          <m:t>|</m:t>
                        </m:r>
                        <m:d>
                          <m:dPr>
                            <m:begChr m:val="|"/>
                            <m:endChr m:val="|"/>
                            <m:ctrlPr>
                              <a:rPr lang="en-US" altLang="zh-CN" sz="1800" b="1" i="1">
                                <a:solidFill>
                                  <a:prstClr val="black"/>
                                </a:solidFill>
                                <a:latin typeface="Cambria Math" panose="02040503050406030204" pitchFamily="18" charset="0"/>
                              </a:rPr>
                            </m:ctrlPr>
                          </m:dPr>
                          <m:e>
                            <m:r>
                              <a:rPr lang="en-US" altLang="zh-CN" sz="1800" b="1" i="1">
                                <a:solidFill>
                                  <a:prstClr val="black"/>
                                </a:solidFill>
                                <a:latin typeface="Cambria Math" panose="02040503050406030204" pitchFamily="18" charset="0"/>
                              </a:rPr>
                              <m:t>𝒘</m:t>
                            </m:r>
                          </m:e>
                        </m:d>
                        <m:r>
                          <a:rPr lang="en-US" altLang="zh-CN" sz="1800" b="1" i="1">
                            <a:solidFill>
                              <a:prstClr val="black"/>
                            </a:solidFill>
                            <a:latin typeface="Cambria Math" panose="02040503050406030204" pitchFamily="18" charset="0"/>
                          </a:rPr>
                          <m:t>|</m:t>
                        </m:r>
                      </m:den>
                    </m:f>
                  </m:oMath>
                </a14:m>
                <a:endParaRPr lang="en-US" altLang="zh-CN" sz="1800" b="1" i="1" dirty="0">
                  <a:solidFill>
                    <a:prstClr val="black"/>
                  </a:solidFill>
                </a:endParaRPr>
              </a:p>
              <a:p>
                <a:pPr fontAlgn="auto">
                  <a:spcAft>
                    <a:spcPts val="0"/>
                  </a:spcAft>
                </a:pPr>
                <a:endParaRPr lang="en-US" altLang="zh-CN" sz="1800" b="1" i="1" dirty="0">
                  <a:solidFill>
                    <a:prstClr val="black"/>
                  </a:solidFill>
                </a:endParaRPr>
              </a:p>
              <a:p>
                <a:pPr fontAlgn="auto">
                  <a:spcAft>
                    <a:spcPts val="0"/>
                  </a:spcAft>
                </a:pPr>
                <a:r>
                  <a:rPr lang="en-US" altLang="zh-CN" sz="1800" b="1" dirty="0">
                    <a:solidFill>
                      <a:prstClr val="black"/>
                    </a:solidFill>
                  </a:rPr>
                  <a:t>=</a:t>
                </a:r>
                <a:r>
                  <a:rPr lang="en-US" altLang="zh-CN" sz="1800" b="1" i="1" dirty="0">
                    <a:solidFill>
                      <a:prstClr val="black"/>
                    </a:solidFill>
                  </a:rPr>
                  <a:t> </a:t>
                </a:r>
                <a14:m>
                  <m:oMath xmlns:m="http://schemas.openxmlformats.org/officeDocument/2006/math">
                    <m:f>
                      <m:fPr>
                        <m:ctrlPr>
                          <a:rPr lang="en-US" altLang="zh-CN" sz="1800" b="1" i="1">
                            <a:solidFill>
                              <a:prstClr val="black"/>
                            </a:solidFill>
                            <a:latin typeface="Cambria Math" panose="02040503050406030204" pitchFamily="18" charset="0"/>
                          </a:rPr>
                        </m:ctrlPr>
                      </m:fPr>
                      <m:num>
                        <m:r>
                          <m:rPr>
                            <m:nor/>
                          </m:rPr>
                          <a:rPr lang="en-US" altLang="zh-CN" sz="1800" b="1" i="1" dirty="0">
                            <a:solidFill>
                              <a:prstClr val="black"/>
                            </a:solidFill>
                          </a:rPr>
                          <m:t>w</m:t>
                        </m:r>
                        <m:r>
                          <m:rPr>
                            <m:nor/>
                          </m:rPr>
                          <a:rPr lang="en-US" altLang="zh-CN" sz="1800" b="1" i="1" dirty="0">
                            <a:solidFill>
                              <a:prstClr val="black"/>
                            </a:solidFill>
                          </a:rPr>
                          <m:t> . </m:t>
                        </m:r>
                        <m:r>
                          <m:rPr>
                            <m:nor/>
                          </m:rPr>
                          <a:rPr lang="en-US" altLang="zh-CN" sz="1800" b="1" i="1" dirty="0">
                            <a:solidFill>
                              <a:prstClr val="black"/>
                            </a:solidFill>
                          </a:rPr>
                          <m:t>x</m:t>
                        </m:r>
                        <m:r>
                          <m:rPr>
                            <m:nor/>
                          </m:rPr>
                          <a:rPr lang="en-US" altLang="zh-CN" sz="1800" b="1" i="1" baseline="30000" dirty="0">
                            <a:solidFill>
                              <a:prstClr val="black"/>
                            </a:solidFill>
                          </a:rPr>
                          <m:t>+</m:t>
                        </m:r>
                        <m:r>
                          <m:rPr>
                            <m:nor/>
                          </m:rPr>
                          <a:rPr lang="en-US" altLang="zh-CN" sz="1800" b="1" i="1" dirty="0">
                            <a:solidFill>
                              <a:prstClr val="black"/>
                            </a:solidFill>
                          </a:rPr>
                          <m:t> − </m:t>
                        </m:r>
                        <m:r>
                          <m:rPr>
                            <m:nor/>
                          </m:rPr>
                          <a:rPr lang="en-US" altLang="zh-CN" sz="1800" b="1" i="1" dirty="0">
                            <a:solidFill>
                              <a:prstClr val="black"/>
                            </a:solidFill>
                          </a:rPr>
                          <m:t>w</m:t>
                        </m:r>
                        <m:r>
                          <m:rPr>
                            <m:nor/>
                          </m:rPr>
                          <a:rPr lang="en-US" altLang="zh-CN" sz="1800" b="1" i="1" dirty="0">
                            <a:solidFill>
                              <a:prstClr val="black"/>
                            </a:solidFill>
                          </a:rPr>
                          <m:t> . </m:t>
                        </m:r>
                        <m:r>
                          <m:rPr>
                            <m:nor/>
                          </m:rPr>
                          <a:rPr lang="en-US" altLang="zh-CN" sz="1800" b="1" i="1" dirty="0">
                            <a:solidFill>
                              <a:prstClr val="black"/>
                            </a:solidFill>
                          </a:rPr>
                          <m:t>x</m:t>
                        </m:r>
                        <m:r>
                          <m:rPr>
                            <m:nor/>
                          </m:rPr>
                          <a:rPr lang="en-US" altLang="zh-CN" sz="1800" b="1" i="1" baseline="30000" dirty="0">
                            <a:solidFill>
                              <a:prstClr val="black"/>
                            </a:solidFill>
                          </a:rPr>
                          <m:t>−</m:t>
                        </m:r>
                        <m:r>
                          <m:rPr>
                            <m:nor/>
                          </m:rPr>
                          <a:rPr lang="en-US" altLang="zh-CN" sz="1800" b="1" i="1" dirty="0">
                            <a:solidFill>
                              <a:prstClr val="black"/>
                            </a:solidFill>
                          </a:rPr>
                          <m:t>  </m:t>
                        </m:r>
                      </m:num>
                      <m:den>
                        <m:r>
                          <a:rPr lang="en-US" altLang="zh-CN" sz="1800" b="1" i="1">
                            <a:solidFill>
                              <a:prstClr val="black"/>
                            </a:solidFill>
                            <a:latin typeface="Cambria Math" panose="02040503050406030204" pitchFamily="18" charset="0"/>
                          </a:rPr>
                          <m:t>||</m:t>
                        </m:r>
                        <m:r>
                          <a:rPr lang="en-US" altLang="zh-CN" sz="1800" b="1" i="1">
                            <a:solidFill>
                              <a:prstClr val="black"/>
                            </a:solidFill>
                            <a:latin typeface="Cambria Math" panose="02040503050406030204" pitchFamily="18" charset="0"/>
                          </a:rPr>
                          <m:t>𝒘</m:t>
                        </m:r>
                        <m:r>
                          <a:rPr lang="en-US" altLang="zh-CN" sz="1800" b="1" i="1">
                            <a:solidFill>
                              <a:prstClr val="black"/>
                            </a:solidFill>
                            <a:latin typeface="Cambria Math" panose="02040503050406030204" pitchFamily="18" charset="0"/>
                          </a:rPr>
                          <m:t>||</m:t>
                        </m:r>
                      </m:den>
                    </m:f>
                  </m:oMath>
                </a14:m>
                <a:endParaRPr lang="en-US" altLang="zh-CN" sz="1800" b="1" i="1" dirty="0">
                  <a:solidFill>
                    <a:prstClr val="black"/>
                  </a:solidFill>
                </a:endParaRPr>
              </a:p>
              <a:p>
                <a:pPr fontAlgn="auto">
                  <a:spcAft>
                    <a:spcPts val="0"/>
                  </a:spcAft>
                </a:pPr>
                <a:endParaRPr lang="en-US" altLang="zh-CN" sz="1800" b="1" i="1" dirty="0">
                  <a:solidFill>
                    <a:prstClr val="black"/>
                  </a:solidFill>
                </a:endParaRPr>
              </a:p>
              <a:p>
                <a:pPr fontAlgn="auto">
                  <a:spcAft>
                    <a:spcPts val="0"/>
                  </a:spcAft>
                </a:pPr>
                <a:r>
                  <a:rPr lang="en-US" altLang="zh-CN" sz="1800" b="1" dirty="0">
                    <a:solidFill>
                      <a:prstClr val="black"/>
                    </a:solidFill>
                  </a:rPr>
                  <a:t>= (1-b) – (-1-b) / </a:t>
                </a:r>
                <a14:m>
                  <m:oMath xmlns:m="http://schemas.openxmlformats.org/officeDocument/2006/math">
                    <m:r>
                      <a:rPr lang="en-US" altLang="zh-CN" sz="1800" b="1" i="1">
                        <a:solidFill>
                          <a:prstClr val="black"/>
                        </a:solidFill>
                        <a:latin typeface="Cambria Math" panose="02040503050406030204" pitchFamily="18" charset="0"/>
                      </a:rPr>
                      <m:t>||</m:t>
                    </m:r>
                    <m:r>
                      <a:rPr lang="en-US" altLang="zh-CN" sz="1800" b="1" i="1">
                        <a:solidFill>
                          <a:prstClr val="black"/>
                        </a:solidFill>
                        <a:latin typeface="Cambria Math" panose="02040503050406030204" pitchFamily="18" charset="0"/>
                      </a:rPr>
                      <m:t>𝒘</m:t>
                    </m:r>
                    <m:r>
                      <a:rPr lang="en-US" altLang="zh-CN" sz="1800" b="1" i="1">
                        <a:solidFill>
                          <a:prstClr val="black"/>
                        </a:solidFill>
                        <a:latin typeface="Cambria Math" panose="02040503050406030204" pitchFamily="18" charset="0"/>
                      </a:rPr>
                      <m:t>||</m:t>
                    </m:r>
                  </m:oMath>
                </a14:m>
                <a:endParaRPr lang="en-US" altLang="zh-CN" sz="1800" b="1" dirty="0">
                  <a:solidFill>
                    <a:prstClr val="black"/>
                  </a:solidFill>
                </a:endParaRPr>
              </a:p>
              <a:p>
                <a:pPr fontAlgn="auto">
                  <a:spcAft>
                    <a:spcPts val="0"/>
                  </a:spcAft>
                </a:pPr>
                <a:endParaRPr lang="en-US" altLang="zh-CN" sz="1800" b="1" dirty="0">
                  <a:solidFill>
                    <a:prstClr val="black"/>
                  </a:solidFill>
                </a:endParaRPr>
              </a:p>
              <a:p>
                <a:pPr fontAlgn="auto">
                  <a:spcAft>
                    <a:spcPts val="0"/>
                  </a:spcAft>
                </a:pPr>
                <a:r>
                  <a:rPr lang="en-US" altLang="zh-CN" sz="1800" b="1" dirty="0">
                    <a:solidFill>
                      <a:prstClr val="black"/>
                    </a:solidFill>
                  </a:rPr>
                  <a:t>= </a:t>
                </a:r>
                <a14:m>
                  <m:oMath xmlns:m="http://schemas.openxmlformats.org/officeDocument/2006/math">
                    <m:f>
                      <m:fPr>
                        <m:ctrlPr>
                          <a:rPr lang="en-US" altLang="zh-CN" sz="1800" b="1" i="1">
                            <a:solidFill>
                              <a:prstClr val="black"/>
                            </a:solidFill>
                            <a:latin typeface="Cambria Math" panose="02040503050406030204" pitchFamily="18" charset="0"/>
                          </a:rPr>
                        </m:ctrlPr>
                      </m:fPr>
                      <m:num>
                        <m:r>
                          <a:rPr lang="en-US" altLang="zh-CN" sz="1800" b="1" i="1">
                            <a:solidFill>
                              <a:prstClr val="black"/>
                            </a:solidFill>
                            <a:latin typeface="Cambria Math" panose="02040503050406030204" pitchFamily="18" charset="0"/>
                          </a:rPr>
                          <m:t>𝟐</m:t>
                        </m:r>
                      </m:num>
                      <m:den>
                        <m:r>
                          <a:rPr lang="en-US" altLang="zh-CN" sz="1800" b="1" i="1">
                            <a:solidFill>
                              <a:prstClr val="black"/>
                            </a:solidFill>
                            <a:latin typeface="Cambria Math" panose="02040503050406030204" pitchFamily="18" charset="0"/>
                          </a:rPr>
                          <m:t>|</m:t>
                        </m:r>
                        <m:d>
                          <m:dPr>
                            <m:begChr m:val="|"/>
                            <m:endChr m:val="|"/>
                            <m:ctrlPr>
                              <a:rPr lang="en-US" altLang="zh-CN" sz="1800" b="1" i="1">
                                <a:solidFill>
                                  <a:prstClr val="black"/>
                                </a:solidFill>
                                <a:latin typeface="Cambria Math" panose="02040503050406030204" pitchFamily="18" charset="0"/>
                              </a:rPr>
                            </m:ctrlPr>
                          </m:dPr>
                          <m:e>
                            <m:r>
                              <a:rPr lang="en-US" altLang="zh-CN" sz="1800" b="1" i="1">
                                <a:solidFill>
                                  <a:prstClr val="black"/>
                                </a:solidFill>
                                <a:latin typeface="Cambria Math" panose="02040503050406030204" pitchFamily="18" charset="0"/>
                              </a:rPr>
                              <m:t>𝒘</m:t>
                            </m:r>
                          </m:e>
                        </m:d>
                        <m:r>
                          <a:rPr lang="en-US" altLang="zh-CN" sz="1800" b="1" i="1">
                            <a:solidFill>
                              <a:prstClr val="black"/>
                            </a:solidFill>
                            <a:latin typeface="Cambria Math" panose="02040503050406030204" pitchFamily="18" charset="0"/>
                          </a:rPr>
                          <m:t>|</m:t>
                        </m:r>
                      </m:den>
                    </m:f>
                  </m:oMath>
                </a14:m>
                <a:endParaRPr lang="en-US" altLang="zh-CN" sz="1800" b="1" dirty="0">
                  <a:solidFill>
                    <a:prstClr val="black"/>
                  </a:solidFill>
                </a:endParaRPr>
              </a:p>
              <a:p>
                <a:pPr fontAlgn="auto">
                  <a:spcAft>
                    <a:spcPts val="0"/>
                  </a:spcAft>
                </a:pPr>
                <a:r>
                  <a:rPr lang="en-US" altLang="zh-CN" sz="1800" b="1" i="1" dirty="0">
                    <a:solidFill>
                      <a:prstClr val="black"/>
                    </a:solidFill>
                  </a:rPr>
                  <a:t> </a:t>
                </a:r>
              </a:p>
            </p:txBody>
          </p:sp>
        </mc:Choice>
        <mc:Fallback xmlns="">
          <p:sp>
            <p:nvSpPr>
              <p:cNvPr id="6" name="Rectangle 5"/>
              <p:cNvSpPr>
                <a:spLocks noRot="1" noChangeAspect="1" noMove="1" noResize="1" noEditPoints="1" noAdjustHandles="1" noChangeArrowheads="1" noChangeShapeType="1" noTextEdit="1"/>
              </p:cNvSpPr>
              <p:nvPr/>
            </p:nvSpPr>
            <p:spPr>
              <a:xfrm>
                <a:off x="7049874" y="2869751"/>
                <a:ext cx="3578653" cy="3861698"/>
              </a:xfrm>
              <a:prstGeom prst="rect">
                <a:avLst/>
              </a:prstGeom>
              <a:blipFill>
                <a:blip r:embed="rId3"/>
                <a:stretch>
                  <a:fillRect l="-1361" t="-948"/>
                </a:stretch>
              </a:blipFill>
            </p:spPr>
            <p:txBody>
              <a:bodyPr/>
              <a:lstStyle/>
              <a:p>
                <a:r>
                  <a:rPr lang="en-US">
                    <a:noFill/>
                  </a:rPr>
                  <a:t> </a:t>
                </a:r>
              </a:p>
            </p:txBody>
          </p:sp>
        </mc:Fallback>
      </mc:AlternateContent>
      <p:pic>
        <p:nvPicPr>
          <p:cNvPr id="8" name="Picture 7"/>
          <p:cNvPicPr>
            <a:picLocks noChangeAspect="1"/>
          </p:cNvPicPr>
          <p:nvPr/>
        </p:nvPicPr>
        <p:blipFill rotWithShape="1">
          <a:blip r:embed="rId4"/>
          <a:srcRect l="5000" t="7016" r="64167" b="50000"/>
          <a:stretch/>
        </p:blipFill>
        <p:spPr>
          <a:xfrm>
            <a:off x="2514600" y="3695700"/>
            <a:ext cx="2819400" cy="2209801"/>
          </a:xfrm>
          <a:prstGeom prst="rect">
            <a:avLst/>
          </a:prstGeom>
        </p:spPr>
      </p:pic>
    </p:spTree>
    <p:extLst>
      <p:ext uri="{BB962C8B-B14F-4D97-AF65-F5344CB8AC3E}">
        <p14:creationId xmlns:p14="http://schemas.microsoft.com/office/powerpoint/2010/main" val="31035582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1600200" y="721758"/>
            <a:ext cx="5648408" cy="398058"/>
          </a:xfrm>
        </p:spPr>
        <p:txBody>
          <a:bodyPr/>
          <a:lstStyle/>
          <a:p>
            <a:r>
              <a:rPr lang="en-US" altLang="zh-CN" sz="3200" b="1" dirty="0"/>
              <a:t>Linear SVM Mathematically</a:t>
            </a:r>
          </a:p>
        </p:txBody>
      </p:sp>
      <mc:AlternateContent xmlns:mc="http://schemas.openxmlformats.org/markup-compatibility/2006" xmlns:a14="http://schemas.microsoft.com/office/drawing/2010/main">
        <mc:Choice Requires="a14">
          <p:sp>
            <p:nvSpPr>
              <p:cNvPr id="251908" name="Rectangle 4"/>
              <p:cNvSpPr>
                <a:spLocks noGrp="1" noChangeArrowheads="1"/>
              </p:cNvSpPr>
              <p:nvPr>
                <p:ph type="body" sz="half" idx="1"/>
              </p:nvPr>
            </p:nvSpPr>
            <p:spPr>
              <a:xfrm>
                <a:off x="4539697" y="4094806"/>
                <a:ext cx="6280511" cy="2422567"/>
              </a:xfrm>
              <a:noFill/>
              <a:ln/>
            </p:spPr>
            <p:txBody>
              <a:bodyPr>
                <a:normAutofit fontScale="25000" lnSpcReduction="20000"/>
              </a:bodyPr>
              <a:lstStyle/>
              <a:p>
                <a:pPr>
                  <a:buFont typeface="Wingdings" panose="05000000000000000000" pitchFamily="2" charset="2"/>
                  <a:buNone/>
                </a:pPr>
                <a:endParaRPr lang="en-US" altLang="zh-CN" sz="2600" dirty="0"/>
              </a:p>
              <a:p>
                <a:pPr>
                  <a:buFont typeface="Wingdings" panose="05000000000000000000" pitchFamily="2" charset="2"/>
                  <a:buNone/>
                </a:pPr>
                <a:r>
                  <a:rPr lang="en-US" altLang="zh-CN" sz="8000" dirty="0"/>
                  <a:t>Distance between lines given by solving linear equation:</a:t>
                </a:r>
              </a:p>
              <a:p>
                <a:pPr>
                  <a:buFont typeface="Wingdings" panose="05000000000000000000" pitchFamily="2" charset="2"/>
                  <a:buNone/>
                </a:pPr>
                <a:endParaRPr lang="en-US" altLang="zh-CN" sz="8000" dirty="0"/>
              </a:p>
              <a:p>
                <a:pPr>
                  <a:buFont typeface="Wingdings" panose="05000000000000000000" pitchFamily="2" charset="2"/>
                  <a:buNone/>
                </a:pPr>
                <a:r>
                  <a:rPr lang="en-US" altLang="zh-CN" sz="8000" dirty="0"/>
                  <a:t>Maximize margin:</a:t>
                </a:r>
              </a:p>
              <a:p>
                <a:pPr>
                  <a:buFont typeface="Wingdings" panose="05000000000000000000" pitchFamily="2" charset="2"/>
                  <a:buNone/>
                </a:pPr>
                <a:endParaRPr lang="en-US" altLang="zh-CN" sz="8000" dirty="0"/>
              </a:p>
              <a:p>
                <a:pPr>
                  <a:buFont typeface="Wingdings" panose="05000000000000000000" pitchFamily="2" charset="2"/>
                  <a:buNone/>
                </a:pPr>
                <a:endParaRPr lang="en-US" altLang="zh-CN" sz="8000" dirty="0"/>
              </a:p>
              <a:p>
                <a:pPr>
                  <a:buFont typeface="Wingdings" panose="05000000000000000000" pitchFamily="2" charset="2"/>
                  <a:buNone/>
                </a:pPr>
                <a:r>
                  <a:rPr lang="en-US" altLang="zh-CN" sz="9600" dirty="0"/>
                  <a:t>Equivalent to minimize:</a:t>
                </a:r>
                <a14:m>
                  <m:oMath xmlns:m="http://schemas.openxmlformats.org/officeDocument/2006/math">
                    <m:r>
                      <a:rPr lang="en-US" altLang="zh-CN" sz="9600">
                        <a:latin typeface="Cambria Math" panose="02040503050406030204" pitchFamily="18" charset="0"/>
                      </a:rPr>
                      <m:t> </m:t>
                    </m:r>
                    <m:f>
                      <m:fPr>
                        <m:ctrlPr>
                          <a:rPr lang="en-US" altLang="zh-CN" sz="9600" i="1">
                            <a:latin typeface="Cambria Math" panose="02040503050406030204" pitchFamily="18" charset="0"/>
                          </a:rPr>
                        </m:ctrlPr>
                      </m:fPr>
                      <m:num>
                        <m:r>
                          <a:rPr lang="en-US" altLang="zh-CN" sz="9600" i="1">
                            <a:latin typeface="Cambria Math" panose="02040503050406030204" pitchFamily="18" charset="0"/>
                          </a:rPr>
                          <m:t>1</m:t>
                        </m:r>
                      </m:num>
                      <m:den>
                        <m:r>
                          <a:rPr lang="en-US" altLang="zh-CN" sz="9600" i="1">
                            <a:latin typeface="Cambria Math" panose="02040503050406030204" pitchFamily="18" charset="0"/>
                          </a:rPr>
                          <m:t>2</m:t>
                        </m:r>
                      </m:den>
                    </m:f>
                  </m:oMath>
                </a14:m>
                <a:r>
                  <a:rPr lang="en-US" altLang="zh-CN" sz="9600" dirty="0"/>
                  <a:t> ||w ||</a:t>
                </a:r>
                <a:r>
                  <a:rPr lang="en-US" altLang="zh-CN" sz="9600" baseline="30000" dirty="0"/>
                  <a:t>2</a:t>
                </a:r>
              </a:p>
            </p:txBody>
          </p:sp>
        </mc:Choice>
        <mc:Fallback xmlns="">
          <p:sp>
            <p:nvSpPr>
              <p:cNvPr id="251908" name="Rectangle 4"/>
              <p:cNvSpPr>
                <a:spLocks noGrp="1" noRot="1" noChangeAspect="1" noMove="1" noResize="1" noEditPoints="1" noAdjustHandles="1" noChangeArrowheads="1" noChangeShapeType="1" noTextEdit="1"/>
              </p:cNvSpPr>
              <p:nvPr>
                <p:ph type="body" sz="half" idx="1"/>
              </p:nvPr>
            </p:nvSpPr>
            <p:spPr>
              <a:xfrm>
                <a:off x="4539697" y="4094806"/>
                <a:ext cx="6280511" cy="2422567"/>
              </a:xfrm>
              <a:blipFill>
                <a:blip r:embed="rId2"/>
                <a:stretch>
                  <a:fillRect l="-1553"/>
                </a:stretch>
              </a:blipFill>
              <a:ln/>
            </p:spPr>
            <p:txBody>
              <a:bodyPr/>
              <a:lstStyle/>
              <a:p>
                <a:r>
                  <a:rPr lang="en-US">
                    <a:noFill/>
                  </a:rPr>
                  <a:t> </a:t>
                </a:r>
              </a:p>
            </p:txBody>
          </p:sp>
        </mc:Fallback>
      </mc:AlternateContent>
      <p:sp>
        <p:nvSpPr>
          <p:cNvPr id="251909" name="Line 5"/>
          <p:cNvSpPr>
            <a:spLocks noChangeShapeType="1"/>
          </p:cNvSpPr>
          <p:nvPr/>
        </p:nvSpPr>
        <p:spPr bwMode="auto">
          <a:xfrm rot="-23199335">
            <a:off x="4107704" y="2244027"/>
            <a:ext cx="2971800" cy="0"/>
          </a:xfrm>
          <a:prstGeom prst="line">
            <a:avLst/>
          </a:prstGeom>
          <a:noFill/>
          <a:ln w="12700">
            <a:solidFill>
              <a:srgbClr val="99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51910" name="Line 6"/>
          <p:cNvSpPr>
            <a:spLocks noChangeShapeType="1"/>
          </p:cNvSpPr>
          <p:nvPr/>
        </p:nvSpPr>
        <p:spPr bwMode="auto">
          <a:xfrm rot="-23199335">
            <a:off x="4253754" y="2534539"/>
            <a:ext cx="2971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51911" name="Line 7"/>
          <p:cNvSpPr>
            <a:spLocks noChangeShapeType="1"/>
          </p:cNvSpPr>
          <p:nvPr/>
        </p:nvSpPr>
        <p:spPr bwMode="auto">
          <a:xfrm rot="-23199335">
            <a:off x="4398217" y="2823464"/>
            <a:ext cx="29718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51912" name="Text Box 8"/>
          <p:cNvSpPr txBox="1">
            <a:spLocks noChangeArrowheads="1"/>
          </p:cNvSpPr>
          <p:nvPr/>
        </p:nvSpPr>
        <p:spPr bwMode="auto">
          <a:xfrm rot="-1586986">
            <a:off x="3567954" y="1753490"/>
            <a:ext cx="304800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prstClr val="black"/>
              </a:buClr>
            </a:pPr>
            <a:r>
              <a:rPr lang="en-US" altLang="zh-CN" sz="2000">
                <a:solidFill>
                  <a:srgbClr val="FF0000"/>
                </a:solidFill>
                <a:latin typeface="Tahoma" panose="020B0604030504040204" pitchFamily="34" charset="0"/>
              </a:rPr>
              <a:t>“Predict Class = +1” zone</a:t>
            </a:r>
          </a:p>
        </p:txBody>
      </p:sp>
      <p:sp>
        <p:nvSpPr>
          <p:cNvPr id="251913" name="Text Box 9"/>
          <p:cNvSpPr txBox="1">
            <a:spLocks noChangeArrowheads="1"/>
          </p:cNvSpPr>
          <p:nvPr/>
        </p:nvSpPr>
        <p:spPr bwMode="auto">
          <a:xfrm rot="-1586986">
            <a:off x="4787155" y="3048890"/>
            <a:ext cx="2887663"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prstClr val="black"/>
              </a:buClr>
            </a:pPr>
            <a:r>
              <a:rPr lang="en-US" altLang="zh-CN" sz="2000">
                <a:solidFill>
                  <a:srgbClr val="33CC33"/>
                </a:solidFill>
                <a:latin typeface="Tahoma" panose="020B0604030504040204" pitchFamily="34" charset="0"/>
              </a:rPr>
              <a:t>“Predict Class = -1” zone</a:t>
            </a:r>
          </a:p>
        </p:txBody>
      </p:sp>
      <p:sp>
        <p:nvSpPr>
          <p:cNvPr id="251914" name="Text Box 10"/>
          <p:cNvSpPr txBox="1">
            <a:spLocks noChangeArrowheads="1"/>
          </p:cNvSpPr>
          <p:nvPr/>
        </p:nvSpPr>
        <p:spPr bwMode="auto">
          <a:xfrm rot="-1777892">
            <a:off x="2947116" y="2925395"/>
            <a:ext cx="14938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prstClr val="black"/>
              </a:buClr>
            </a:pPr>
            <a:r>
              <a:rPr lang="en-US" altLang="zh-CN" dirty="0" err="1">
                <a:solidFill>
                  <a:srgbClr val="0000FF"/>
                </a:solidFill>
                <a:latin typeface="Tahoma" panose="020B0604030504040204" pitchFamily="34" charset="0"/>
              </a:rPr>
              <a:t>wx+b</a:t>
            </a:r>
            <a:r>
              <a:rPr lang="en-US" altLang="zh-CN" dirty="0">
                <a:solidFill>
                  <a:srgbClr val="0000FF"/>
                </a:solidFill>
                <a:latin typeface="Tahoma" panose="020B0604030504040204" pitchFamily="34" charset="0"/>
              </a:rPr>
              <a:t>=1</a:t>
            </a:r>
          </a:p>
        </p:txBody>
      </p:sp>
      <p:sp>
        <p:nvSpPr>
          <p:cNvPr id="251915" name="Text Box 11"/>
          <p:cNvSpPr txBox="1">
            <a:spLocks noChangeArrowheads="1"/>
          </p:cNvSpPr>
          <p:nvPr/>
        </p:nvSpPr>
        <p:spPr bwMode="auto">
          <a:xfrm rot="-1777892">
            <a:off x="3415554" y="3277489"/>
            <a:ext cx="9906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prstClr val="black"/>
              </a:buClr>
            </a:pPr>
            <a:r>
              <a:rPr lang="en-US" altLang="zh-CN">
                <a:solidFill>
                  <a:prstClr val="black"/>
                </a:solidFill>
                <a:latin typeface="Tahoma" panose="020B0604030504040204" pitchFamily="34" charset="0"/>
              </a:rPr>
              <a:t>wx+b=0</a:t>
            </a:r>
          </a:p>
        </p:txBody>
      </p:sp>
      <p:sp>
        <p:nvSpPr>
          <p:cNvPr id="251916" name="Text Box 12"/>
          <p:cNvSpPr txBox="1">
            <a:spLocks noChangeArrowheads="1"/>
          </p:cNvSpPr>
          <p:nvPr/>
        </p:nvSpPr>
        <p:spPr bwMode="auto">
          <a:xfrm rot="-1777892">
            <a:off x="3491755" y="3582289"/>
            <a:ext cx="12874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prstClr val="black"/>
              </a:buClr>
            </a:pPr>
            <a:r>
              <a:rPr lang="en-US" altLang="zh-CN" dirty="0">
                <a:solidFill>
                  <a:srgbClr val="747E26"/>
                </a:solidFill>
                <a:latin typeface="Tahoma" panose="020B0604030504040204" pitchFamily="34" charset="0"/>
              </a:rPr>
              <a:t>wx+b=-1</a:t>
            </a:r>
          </a:p>
        </p:txBody>
      </p:sp>
      <p:sp>
        <p:nvSpPr>
          <p:cNvPr id="251917" name="Line 13"/>
          <p:cNvSpPr>
            <a:spLocks noChangeShapeType="1"/>
          </p:cNvSpPr>
          <p:nvPr/>
        </p:nvSpPr>
        <p:spPr bwMode="auto">
          <a:xfrm>
            <a:off x="6921583" y="1570038"/>
            <a:ext cx="327025" cy="59848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51920" name="Oval 16"/>
          <p:cNvSpPr>
            <a:spLocks noChangeArrowheads="1"/>
          </p:cNvSpPr>
          <p:nvPr/>
        </p:nvSpPr>
        <p:spPr bwMode="auto">
          <a:xfrm>
            <a:off x="5930154" y="2544155"/>
            <a:ext cx="259766" cy="476071"/>
          </a:xfrm>
          <a:prstGeom prst="ellipse">
            <a:avLst/>
          </a:prstGeom>
          <a:solidFill>
            <a:srgbClr val="990099"/>
          </a:solidFill>
          <a:ln w="19050" cap="rnd" algn="ctr">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251921" name="Text Box 17"/>
          <p:cNvSpPr txBox="1">
            <a:spLocks noChangeArrowheads="1"/>
          </p:cNvSpPr>
          <p:nvPr/>
        </p:nvSpPr>
        <p:spPr bwMode="auto">
          <a:xfrm>
            <a:off x="6082554" y="2591690"/>
            <a:ext cx="457200" cy="415925"/>
          </a:xfrm>
          <a:prstGeom prst="rect">
            <a:avLst/>
          </a:prstGeom>
          <a:solidFill>
            <a:schemeClr val="bg1"/>
          </a:solidFill>
          <a:ln w="19050" algn="ctr">
            <a:solidFill>
              <a:srgbClr val="99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prstClr val="black"/>
              </a:buClr>
            </a:pPr>
            <a:r>
              <a:rPr lang="en-US" altLang="zh-CN" sz="2000" b="1" i="1">
                <a:solidFill>
                  <a:srgbClr val="990099"/>
                </a:solidFill>
                <a:latin typeface="Tahoma" panose="020B0604030504040204" pitchFamily="34" charset="0"/>
              </a:rPr>
              <a:t>X</a:t>
            </a:r>
            <a:r>
              <a:rPr lang="en-US" altLang="zh-CN" sz="2000" b="1" i="1" baseline="40000">
                <a:solidFill>
                  <a:srgbClr val="990099"/>
                </a:solidFill>
                <a:latin typeface="Tahoma" panose="020B0604030504040204" pitchFamily="34" charset="0"/>
              </a:rPr>
              <a:t>-</a:t>
            </a:r>
          </a:p>
        </p:txBody>
      </p:sp>
      <p:sp>
        <p:nvSpPr>
          <p:cNvPr id="251922" name="Oval 18"/>
          <p:cNvSpPr>
            <a:spLocks noChangeArrowheads="1"/>
          </p:cNvSpPr>
          <p:nvPr/>
        </p:nvSpPr>
        <p:spPr bwMode="auto">
          <a:xfrm>
            <a:off x="6004767" y="1794855"/>
            <a:ext cx="259766" cy="476071"/>
          </a:xfrm>
          <a:prstGeom prst="ellipse">
            <a:avLst/>
          </a:prstGeom>
          <a:solidFill>
            <a:srgbClr val="CC3300"/>
          </a:solidFill>
          <a:ln>
            <a:noFill/>
          </a:ln>
          <a:effectLst/>
          <a:extLst>
            <a:ext uri="{91240B29-F687-4F45-9708-019B960494DF}">
              <a14:hiddenLine xmlns:a14="http://schemas.microsoft.com/office/drawing/2010/main" w="1905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251923" name="Text Box 19"/>
          <p:cNvSpPr txBox="1">
            <a:spLocks noChangeArrowheads="1"/>
          </p:cNvSpPr>
          <p:nvPr/>
        </p:nvSpPr>
        <p:spPr bwMode="auto">
          <a:xfrm>
            <a:off x="6053118" y="1546481"/>
            <a:ext cx="515937" cy="415925"/>
          </a:xfrm>
          <a:prstGeom prst="rect">
            <a:avLst/>
          </a:prstGeom>
          <a:solidFill>
            <a:schemeClr val="bg1"/>
          </a:solidFill>
          <a:ln w="19050" algn="ctr">
            <a:solidFill>
              <a:srgbClr val="CC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prstClr val="black"/>
              </a:buClr>
            </a:pPr>
            <a:r>
              <a:rPr lang="en-US" altLang="zh-CN" sz="2000" b="1" i="1">
                <a:solidFill>
                  <a:srgbClr val="CC3300"/>
                </a:solidFill>
                <a:latin typeface="Tahoma" panose="020B0604030504040204" pitchFamily="34" charset="0"/>
              </a:rPr>
              <a:t>x</a:t>
            </a:r>
            <a:r>
              <a:rPr lang="en-US" altLang="zh-CN" sz="2400" i="1" baseline="30000">
                <a:solidFill>
                  <a:srgbClr val="CC3300"/>
                </a:solidFill>
                <a:latin typeface="Tahoma" panose="020B0604030504040204" pitchFamily="34" charset="0"/>
              </a:rPr>
              <a:t>+</a:t>
            </a:r>
          </a:p>
        </p:txBody>
      </p:sp>
      <p:sp>
        <p:nvSpPr>
          <p:cNvPr id="251934" name="Rectangle 30"/>
          <p:cNvSpPr>
            <a:spLocks noChangeArrowheads="1"/>
          </p:cNvSpPr>
          <p:nvPr/>
        </p:nvSpPr>
        <p:spPr bwMode="auto">
          <a:xfrm>
            <a:off x="1524001" y="-169277"/>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251935" name="Text Box 31"/>
          <p:cNvSpPr txBox="1">
            <a:spLocks noChangeArrowheads="1"/>
          </p:cNvSpPr>
          <p:nvPr/>
        </p:nvSpPr>
        <p:spPr bwMode="auto">
          <a:xfrm>
            <a:off x="7454154" y="1601089"/>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Clr>
                <a:prstClr val="black"/>
              </a:buClr>
            </a:pPr>
            <a:r>
              <a:rPr lang="en-US" altLang="zh-CN" sz="2400" b="1" i="1">
                <a:solidFill>
                  <a:prstClr val="black"/>
                </a:solidFill>
                <a:latin typeface="Tahoma" panose="020B0604030504040204" pitchFamily="34" charset="0"/>
              </a:rPr>
              <a:t>M</a:t>
            </a:r>
            <a:r>
              <a:rPr lang="en-US" altLang="zh-CN" sz="2400">
                <a:solidFill>
                  <a:prstClr val="black"/>
                </a:solidFill>
                <a:latin typeface="Tahoma" panose="020B0604030504040204" pitchFamily="34" charset="0"/>
              </a:rPr>
              <a:t>=Margin Width</a:t>
            </a:r>
            <a:endParaRPr lang="en-US" altLang="zh-CN" sz="2400" i="1">
              <a:solidFill>
                <a:prstClr val="black"/>
              </a:solidFill>
              <a:latin typeface="Tahoma" panose="020B0604030504040204" pitchFamily="34" charset="0"/>
            </a:endParaRPr>
          </a:p>
        </p:txBody>
      </p:sp>
      <p:sp>
        <p:nvSpPr>
          <p:cNvPr id="21" name="Rectangle 4"/>
          <p:cNvSpPr txBox="1">
            <a:spLocks noChangeArrowheads="1"/>
          </p:cNvSpPr>
          <p:nvPr/>
        </p:nvSpPr>
        <p:spPr>
          <a:xfrm>
            <a:off x="1967754" y="4523849"/>
            <a:ext cx="3886200" cy="1939925"/>
          </a:xfrm>
          <a:prstGeom prst="rect">
            <a:avLst/>
          </a:prstGeom>
          <a:no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buNone/>
            </a:pPr>
            <a:r>
              <a:rPr lang="en-US" altLang="zh-CN" sz="2600" dirty="0">
                <a:solidFill>
                  <a:prstClr val="black"/>
                </a:solidFill>
              </a:rPr>
              <a:t>What we know:</a:t>
            </a:r>
          </a:p>
          <a:p>
            <a:pPr fontAlgn="auto">
              <a:spcAft>
                <a:spcPts val="0"/>
              </a:spcAft>
            </a:pPr>
            <a:r>
              <a:rPr lang="en-US" altLang="zh-CN" sz="2600" b="1" i="1" dirty="0">
                <a:solidFill>
                  <a:prstClr val="black"/>
                </a:solidFill>
              </a:rPr>
              <a:t>w</a:t>
            </a:r>
            <a:r>
              <a:rPr lang="en-US" altLang="zh-CN" sz="2600" i="1" dirty="0">
                <a:solidFill>
                  <a:prstClr val="black"/>
                </a:solidFill>
              </a:rPr>
              <a:t> . </a:t>
            </a:r>
            <a:r>
              <a:rPr lang="en-US" altLang="zh-CN" sz="2600" b="1" i="1" dirty="0">
                <a:solidFill>
                  <a:prstClr val="black"/>
                </a:solidFill>
              </a:rPr>
              <a:t>x</a:t>
            </a:r>
            <a:r>
              <a:rPr lang="en-US" altLang="zh-CN" sz="2600" b="1" i="1" baseline="30000" dirty="0">
                <a:solidFill>
                  <a:prstClr val="black"/>
                </a:solidFill>
              </a:rPr>
              <a:t>+</a:t>
            </a:r>
            <a:r>
              <a:rPr lang="en-US" altLang="zh-CN" sz="2600" i="1" dirty="0">
                <a:solidFill>
                  <a:prstClr val="black"/>
                </a:solidFill>
              </a:rPr>
              <a:t> + b = +1 </a:t>
            </a:r>
          </a:p>
          <a:p>
            <a:pPr fontAlgn="auto">
              <a:spcAft>
                <a:spcPts val="0"/>
              </a:spcAft>
            </a:pPr>
            <a:r>
              <a:rPr lang="en-US" altLang="zh-CN" sz="2600" b="1" i="1" dirty="0">
                <a:solidFill>
                  <a:prstClr val="black"/>
                </a:solidFill>
              </a:rPr>
              <a:t>w</a:t>
            </a:r>
            <a:r>
              <a:rPr lang="en-US" altLang="zh-CN" sz="2600" i="1" dirty="0">
                <a:solidFill>
                  <a:prstClr val="black"/>
                </a:solidFill>
              </a:rPr>
              <a:t> . </a:t>
            </a:r>
            <a:r>
              <a:rPr lang="en-US" altLang="zh-CN" sz="2600" b="1" i="1" dirty="0">
                <a:solidFill>
                  <a:prstClr val="black"/>
                </a:solidFill>
              </a:rPr>
              <a:t>x</a:t>
            </a:r>
            <a:r>
              <a:rPr lang="en-US" altLang="zh-CN" sz="2600" b="1" i="1" baseline="30000" dirty="0">
                <a:solidFill>
                  <a:prstClr val="black"/>
                </a:solidFill>
              </a:rPr>
              <a:t>-</a:t>
            </a:r>
            <a:r>
              <a:rPr lang="en-US" altLang="zh-CN" sz="2600" i="1" dirty="0">
                <a:solidFill>
                  <a:prstClr val="black"/>
                </a:solidFill>
              </a:rPr>
              <a:t> + b = -1 </a:t>
            </a:r>
          </a:p>
          <a:p>
            <a:pPr fontAlgn="auto">
              <a:spcAft>
                <a:spcPts val="0"/>
              </a:spcAft>
              <a:buNone/>
            </a:pPr>
            <a:endParaRPr lang="en-US" altLang="zh-CN" sz="2600" dirty="0">
              <a:solidFill>
                <a:prstClr val="black"/>
              </a:solidFill>
            </a:endParaRPr>
          </a:p>
        </p:txBody>
      </p:sp>
      <mc:AlternateContent xmlns:mc="http://schemas.openxmlformats.org/markup-compatibility/2006" xmlns:a14="http://schemas.microsoft.com/office/drawing/2010/main">
        <mc:Choice Requires="a14">
          <p:sp>
            <p:nvSpPr>
              <p:cNvPr id="2" name="Rectangle 1"/>
              <p:cNvSpPr/>
              <p:nvPr/>
            </p:nvSpPr>
            <p:spPr>
              <a:xfrm>
                <a:off x="6539755" y="4696759"/>
                <a:ext cx="1985035" cy="694742"/>
              </a:xfrm>
              <a:prstGeom prst="rect">
                <a:avLst/>
              </a:prstGeom>
            </p:spPr>
            <p:txBody>
              <a:bodyPr wrap="square">
                <a:spAutoFit/>
              </a:bodyPr>
              <a:lstStyle/>
              <a:p>
                <a:pPr>
                  <a:buFont typeface="Wingdings" panose="05000000000000000000" pitchFamily="2" charset="2"/>
                  <a:buNone/>
                </a:pPr>
                <a:r>
                  <a:rPr lang="en-US" altLang="zh-CN" sz="2000" dirty="0">
                    <a:solidFill>
                      <a:prstClr val="black"/>
                    </a:solidFill>
                  </a:rPr>
                  <a:t>M = </a:t>
                </a:r>
                <a14:m>
                  <m:oMath xmlns:m="http://schemas.openxmlformats.org/officeDocument/2006/math">
                    <m:f>
                      <m:fPr>
                        <m:ctrlPr>
                          <a:rPr lang="en-US" altLang="zh-CN" sz="2400" i="1">
                            <a:solidFill>
                              <a:prstClr val="black"/>
                            </a:solidFill>
                            <a:latin typeface="Cambria Math" panose="02040503050406030204" pitchFamily="18" charset="0"/>
                          </a:rPr>
                        </m:ctrlPr>
                      </m:fPr>
                      <m:num>
                        <m:r>
                          <a:rPr lang="en-US" altLang="zh-CN" sz="2400" i="1">
                            <a:solidFill>
                              <a:prstClr val="black"/>
                            </a:solidFill>
                            <a:latin typeface="Cambria Math" panose="02040503050406030204" pitchFamily="18" charset="0"/>
                          </a:rPr>
                          <m:t>2</m:t>
                        </m:r>
                      </m:num>
                      <m:den>
                        <m:r>
                          <m:rPr>
                            <m:nor/>
                          </m:rPr>
                          <a:rPr lang="en-US" altLang="zh-CN" sz="2400" dirty="0">
                            <a:solidFill>
                              <a:prstClr val="black"/>
                            </a:solidFill>
                          </a:rPr>
                          <m:t>||</m:t>
                        </m:r>
                        <m:r>
                          <m:rPr>
                            <m:nor/>
                          </m:rPr>
                          <a:rPr lang="en-US" altLang="zh-CN" sz="2400" dirty="0">
                            <a:solidFill>
                              <a:prstClr val="black"/>
                            </a:solidFill>
                          </a:rPr>
                          <m:t>w</m:t>
                        </m:r>
                        <m:r>
                          <m:rPr>
                            <m:nor/>
                          </m:rPr>
                          <a:rPr lang="en-US" altLang="zh-CN" sz="2400" dirty="0">
                            <a:solidFill>
                              <a:prstClr val="black"/>
                            </a:solidFill>
                          </a:rPr>
                          <m:t> ||</m:t>
                        </m:r>
                      </m:den>
                    </m:f>
                  </m:oMath>
                </a14:m>
                <a:endParaRPr lang="en-US" altLang="zh-CN" sz="2400" baseline="30000" dirty="0">
                  <a:solidFill>
                    <a:prstClr val="black"/>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6539755" y="4696759"/>
                <a:ext cx="1985035" cy="694742"/>
              </a:xfrm>
              <a:prstGeom prst="rect">
                <a:avLst/>
              </a:prstGeom>
              <a:blipFill>
                <a:blip r:embed="rId3"/>
                <a:stretch>
                  <a:fillRect l="-3385"/>
                </a:stretch>
              </a:blipFill>
            </p:spPr>
            <p:txBody>
              <a:bodyPr/>
              <a:lstStyle/>
              <a:p>
                <a:r>
                  <a:rPr lang="en-US">
                    <a:noFill/>
                  </a:rPr>
                  <a:t> </a:t>
                </a:r>
              </a:p>
            </p:txBody>
          </p:sp>
        </mc:Fallback>
      </mc:AlternateContent>
    </p:spTree>
    <p:extLst>
      <p:ext uri="{BB962C8B-B14F-4D97-AF65-F5344CB8AC3E}">
        <p14:creationId xmlns:p14="http://schemas.microsoft.com/office/powerpoint/2010/main" val="3585409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19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1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7" grpId="0" animBg="1"/>
      <p:bldP spid="2519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Box 7"/>
              <p:cNvSpPr txBox="1">
                <a:spLocks noChangeArrowheads="1"/>
              </p:cNvSpPr>
              <p:nvPr/>
            </p:nvSpPr>
            <p:spPr bwMode="auto">
              <a:xfrm>
                <a:off x="2819400" y="2667000"/>
                <a:ext cx="5638800" cy="624082"/>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2400" dirty="0">
                    <a:solidFill>
                      <a:prstClr val="black"/>
                    </a:solidFill>
                    <a:latin typeface="Times New Roman" panose="02020603050405020304" pitchFamily="18" charset="0"/>
                  </a:rPr>
                  <a:t>L(w, b,</a:t>
                </a:r>
                <a:r>
                  <a:rPr lang="el-GR" altLang="en-US" sz="2400" i="1" dirty="0">
                    <a:solidFill>
                      <a:prstClr val="black"/>
                    </a:solidFill>
                    <a:latin typeface="Times New Roman" panose="02020603050405020304" pitchFamily="18" charset="0"/>
                    <a:cs typeface="Times New Roman" panose="02020603050405020304" pitchFamily="18" charset="0"/>
                  </a:rPr>
                  <a:t> α</a:t>
                </a:r>
                <a:r>
                  <a:rPr lang="en-US" altLang="zh-CN" sz="2400" i="1" baseline="-25000" dirty="0">
                    <a:solidFill>
                      <a:prstClr val="black"/>
                    </a:solidFill>
                    <a:latin typeface="Times New Roman" panose="02020603050405020304" pitchFamily="18" charset="0"/>
                    <a:cs typeface="Times New Roman" panose="02020603050405020304" pitchFamily="18" charset="0"/>
                  </a:rPr>
                  <a:t>i</a:t>
                </a:r>
                <a:r>
                  <a:rPr lang="en-US" altLang="zh-CN" sz="24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 </a:t>
                </a:r>
                <a14:m>
                  <m:oMath xmlns:m="http://schemas.openxmlformats.org/officeDocument/2006/math">
                    <m:f>
                      <m:fPr>
                        <m:ctrlPr>
                          <a:rPr lang="en-US" altLang="zh-CN" sz="2400" b="1" i="1">
                            <a:solidFill>
                              <a:prstClr val="black"/>
                            </a:solidFill>
                            <a:latin typeface="Cambria Math" panose="02040503050406030204" pitchFamily="18" charset="0"/>
                          </a:rPr>
                        </m:ctrlPr>
                      </m:fPr>
                      <m:num>
                        <m:r>
                          <a:rPr lang="en-US" altLang="zh-CN" sz="2400" b="1" i="1">
                            <a:solidFill>
                              <a:prstClr val="black"/>
                            </a:solidFill>
                            <a:latin typeface="Cambria Math" panose="02040503050406030204" pitchFamily="18" charset="0"/>
                          </a:rPr>
                          <m:t>𝟏</m:t>
                        </m:r>
                      </m:num>
                      <m:den>
                        <m:r>
                          <a:rPr lang="en-US" altLang="zh-CN" sz="2400" b="1" i="1">
                            <a:solidFill>
                              <a:prstClr val="black"/>
                            </a:solidFill>
                            <a:latin typeface="Cambria Math" panose="02040503050406030204" pitchFamily="18" charset="0"/>
                          </a:rPr>
                          <m:t>𝟐</m:t>
                        </m:r>
                      </m:den>
                    </m:f>
                  </m:oMath>
                </a14:m>
                <a:r>
                  <a:rPr lang="en-US" altLang="zh-CN" sz="2400" b="1" dirty="0">
                    <a:solidFill>
                      <a:prstClr val="black"/>
                    </a:solidFill>
                    <a:latin typeface="Times New Roman" panose="02020603050405020304" pitchFamily="18" charset="0"/>
                  </a:rPr>
                  <a:t>||w||</a:t>
                </a:r>
                <a:r>
                  <a:rPr lang="en-US" altLang="zh-CN" sz="2400" b="1" baseline="30000" dirty="0">
                    <a:solidFill>
                      <a:prstClr val="black"/>
                    </a:solidFill>
                    <a:latin typeface="Times New Roman" panose="02020603050405020304" pitchFamily="18" charset="0"/>
                  </a:rPr>
                  <a:t>2</a:t>
                </a:r>
                <a:r>
                  <a:rPr lang="en-US" altLang="zh-CN" sz="2400" dirty="0">
                    <a:solidFill>
                      <a:prstClr val="black"/>
                    </a:solidFill>
                    <a:latin typeface="Times New Roman" panose="02020603050405020304" pitchFamily="18" charset="0"/>
                  </a:rPr>
                  <a:t> -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err="1">
                    <a:solidFill>
                      <a:prstClr val="black"/>
                    </a:solidFill>
                    <a:latin typeface="Times New Roman" panose="02020603050405020304" pitchFamily="18" charset="0"/>
                    <a:cs typeface="Times New Roman" panose="02020603050405020304" pitchFamily="18" charset="0"/>
                  </a:rPr>
                  <a:t>i</a:t>
                </a:r>
                <a:r>
                  <a:rPr lang="en-US" altLang="zh-CN" sz="2400" i="1" baseline="-25000" dirty="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err="1">
                    <a:solidFill>
                      <a:prstClr val="black"/>
                    </a:solidFill>
                    <a:latin typeface="Times New Roman" panose="02020603050405020304" pitchFamily="18" charset="0"/>
                  </a:rPr>
                  <a:t>y</a:t>
                </a:r>
                <a:r>
                  <a:rPr lang="en-US" altLang="zh-CN" sz="2400" i="1" baseline="-25000" err="1">
                    <a:solidFill>
                      <a:prstClr val="black"/>
                    </a:solidFill>
                    <a:latin typeface="Times New Roman" panose="02020603050405020304" pitchFamily="18" charset="0"/>
                  </a:rPr>
                  <a:t>i</a:t>
                </a:r>
                <a:r>
                  <a:rPr lang="en-US" altLang="zh-CN" sz="2400">
                    <a:solidFill>
                      <a:prstClr val="black"/>
                    </a:solidFill>
                    <a:latin typeface="Times New Roman" panose="02020603050405020304" pitchFamily="18" charset="0"/>
                  </a:rPr>
                  <a:t> (</a:t>
                </a:r>
                <a:r>
                  <a:rPr lang="en-US" altLang="zh-CN" sz="2400" b="1">
                    <a:solidFill>
                      <a:prstClr val="black"/>
                    </a:solidFill>
                    <a:latin typeface="Times New Roman" panose="02020603050405020304" pitchFamily="18" charset="0"/>
                  </a:rPr>
                  <a:t>w</a:t>
                </a:r>
                <a:r>
                  <a:rPr lang="en-US" altLang="zh-CN" sz="2400" b="1" baseline="30000">
                    <a:solidFill>
                      <a:prstClr val="black"/>
                    </a:solidFill>
                    <a:latin typeface="Times New Roman" panose="02020603050405020304" pitchFamily="18" charset="0"/>
                  </a:rPr>
                  <a:t>T</a:t>
                </a:r>
                <a:r>
                  <a:rPr lang="en-US" altLang="zh-CN" sz="2400" b="1">
                    <a:solidFill>
                      <a:prstClr val="black"/>
                    </a:solidFill>
                    <a:latin typeface="Times New Roman" panose="02020603050405020304" pitchFamily="18" charset="0"/>
                  </a:rPr>
                  <a:t>x</a:t>
                </a:r>
                <a:r>
                  <a:rPr lang="en-US" altLang="zh-CN" sz="2400" b="1" baseline="-25000">
                    <a:solidFill>
                      <a:prstClr val="black"/>
                    </a:solidFill>
                    <a:latin typeface="Times New Roman" panose="02020603050405020304" pitchFamily="18" charset="0"/>
                  </a:rPr>
                  <a:t>i</a:t>
                </a:r>
                <a:r>
                  <a:rPr lang="en-US" altLang="zh-CN" sz="2400" b="1">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 </a:t>
                </a:r>
                <a:r>
                  <a:rPr lang="en-US" altLang="zh-CN" sz="2400" i="1" dirty="0">
                    <a:solidFill>
                      <a:prstClr val="black"/>
                    </a:solidFill>
                    <a:latin typeface="Times New Roman" panose="02020603050405020304" pitchFamily="18" charset="0"/>
                  </a:rPr>
                  <a:t>b</a:t>
                </a:r>
                <a:r>
                  <a:rPr lang="en-US" altLang="zh-CN" sz="2400" dirty="0">
                    <a:solidFill>
                      <a:prstClr val="black"/>
                    </a:solidFill>
                    <a:latin typeface="Times New Roman" panose="02020603050405020304" pitchFamily="18" charset="0"/>
                  </a:rPr>
                  <a:t>) -1]</a:t>
                </a:r>
                <a:endParaRPr lang="en-US" altLang="zh-CN" sz="2400"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 name="Text Box 7"/>
              <p:cNvSpPr txBox="1">
                <a:spLocks noRot="1" noChangeAspect="1" noMove="1" noResize="1" noEditPoints="1" noAdjustHandles="1" noChangeArrowheads="1" noChangeShapeType="1" noTextEdit="1"/>
              </p:cNvSpPr>
              <p:nvPr/>
            </p:nvSpPr>
            <p:spPr bwMode="auto">
              <a:xfrm>
                <a:off x="2819400" y="2667000"/>
                <a:ext cx="5638800" cy="624082"/>
              </a:xfrm>
              <a:prstGeom prst="rect">
                <a:avLst/>
              </a:prstGeom>
              <a:blipFill>
                <a:blip r:embed="rId2"/>
                <a:stretch>
                  <a:fillRect l="-1507" b="-5660"/>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2" name="Picture 1"/>
          <p:cNvPicPr>
            <a:picLocks noChangeAspect="1"/>
          </p:cNvPicPr>
          <p:nvPr/>
        </p:nvPicPr>
        <p:blipFill rotWithShape="1">
          <a:blip r:embed="rId3"/>
          <a:srcRect b="46385"/>
          <a:stretch/>
        </p:blipFill>
        <p:spPr>
          <a:xfrm>
            <a:off x="1714500" y="1447801"/>
            <a:ext cx="8267700" cy="2895600"/>
          </a:xfrm>
          <a:prstGeom prst="rect">
            <a:avLst/>
          </a:prstGeom>
        </p:spPr>
      </p:pic>
      <p:sp>
        <p:nvSpPr>
          <p:cNvPr id="7" name="Rectangle 4"/>
          <p:cNvSpPr>
            <a:spLocks noChangeArrowheads="1"/>
          </p:cNvSpPr>
          <p:nvPr/>
        </p:nvSpPr>
        <p:spPr bwMode="auto">
          <a:xfrm>
            <a:off x="1519518" y="324971"/>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sz="4400" b="1" dirty="0">
                <a:solidFill>
                  <a:prstClr val="black"/>
                </a:solidFill>
                <a:latin typeface="Calibri"/>
                <a:cs typeface="+mj-cs"/>
              </a:rPr>
              <a:t>Solving the Optimization Problem</a:t>
            </a:r>
          </a:p>
        </p:txBody>
      </p:sp>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1714500" y="4460902"/>
                <a:ext cx="6185648" cy="1574405"/>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2800" dirty="0">
                    <a:solidFill>
                      <a:prstClr val="black"/>
                    </a:solidFill>
                    <a:latin typeface="Times New Roman" panose="02020603050405020304" pitchFamily="18" charset="0"/>
                  </a:rPr>
                  <a:t>Find </a:t>
                </a:r>
                <a:r>
                  <a:rPr lang="en-US" altLang="zh-CN" sz="2800" b="1" dirty="0">
                    <a:solidFill>
                      <a:prstClr val="black"/>
                    </a:solidFill>
                    <a:latin typeface="Times New Roman" panose="02020603050405020304" pitchFamily="18" charset="0"/>
                  </a:rPr>
                  <a:t>w</a:t>
                </a:r>
                <a:r>
                  <a:rPr lang="en-US" altLang="zh-CN" sz="2800" dirty="0">
                    <a:solidFill>
                      <a:prstClr val="black"/>
                    </a:solidFill>
                    <a:latin typeface="Times New Roman" panose="02020603050405020304" pitchFamily="18" charset="0"/>
                  </a:rPr>
                  <a:t> and b such that</a:t>
                </a:r>
              </a:p>
              <a:p>
                <a:r>
                  <a:rPr lang="el-GR" altLang="en-US" sz="2800" b="1" dirty="0">
                    <a:solidFill>
                      <a:prstClr val="black"/>
                    </a:solidFill>
                    <a:latin typeface="Times New Roman" panose="02020603050405020304" pitchFamily="18" charset="0"/>
                    <a:cs typeface="Times New Roman" panose="02020603050405020304" pitchFamily="18" charset="0"/>
                  </a:rPr>
                  <a:t>Φ</a:t>
                </a:r>
                <a:r>
                  <a:rPr lang="en-US" altLang="zh-CN" sz="2800"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w</a:t>
                </a:r>
                <a:r>
                  <a:rPr lang="en-US" altLang="zh-CN" sz="2800" dirty="0">
                    <a:solidFill>
                      <a:prstClr val="black"/>
                    </a:solidFill>
                    <a:latin typeface="Times New Roman" panose="02020603050405020304" pitchFamily="18" charset="0"/>
                    <a:cs typeface="Times New Roman" panose="02020603050405020304" pitchFamily="18" charset="0"/>
                  </a:rPr>
                  <a:t>)</a:t>
                </a:r>
                <a:r>
                  <a:rPr lang="en-US" altLang="zh-CN" sz="2800" b="1"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800" b="1">
                        <a:solidFill>
                          <a:prstClr val="black"/>
                        </a:solidFill>
                        <a:latin typeface="Cambria Math" panose="02040503050406030204" pitchFamily="18" charset="0"/>
                      </a:rPr>
                      <m:t>= </m:t>
                    </m:r>
                    <m:f>
                      <m:fPr>
                        <m:ctrlPr>
                          <a:rPr lang="en-US" altLang="zh-CN" sz="2800" b="1" i="1">
                            <a:solidFill>
                              <a:prstClr val="black"/>
                            </a:solidFill>
                            <a:latin typeface="Cambria Math" panose="02040503050406030204" pitchFamily="18" charset="0"/>
                          </a:rPr>
                        </m:ctrlPr>
                      </m:fPr>
                      <m:num>
                        <m:r>
                          <a:rPr lang="en-US" altLang="zh-CN" sz="2800" b="1" i="1">
                            <a:solidFill>
                              <a:prstClr val="black"/>
                            </a:solidFill>
                            <a:latin typeface="Cambria Math" panose="02040503050406030204" pitchFamily="18" charset="0"/>
                          </a:rPr>
                          <m:t>𝟏</m:t>
                        </m:r>
                      </m:num>
                      <m:den>
                        <m:r>
                          <a:rPr lang="en-US" altLang="zh-CN" sz="2800" b="1" i="1">
                            <a:solidFill>
                              <a:prstClr val="black"/>
                            </a:solidFill>
                            <a:latin typeface="Cambria Math" panose="02040503050406030204" pitchFamily="18" charset="0"/>
                          </a:rPr>
                          <m:t>𝟐</m:t>
                        </m:r>
                      </m:den>
                    </m:f>
                  </m:oMath>
                </a14:m>
                <a:r>
                  <a:rPr lang="en-US" altLang="zh-CN" sz="2800" b="1" dirty="0">
                    <a:solidFill>
                      <a:prstClr val="black"/>
                    </a:solidFill>
                    <a:latin typeface="Times New Roman" panose="02020603050405020304" pitchFamily="18" charset="0"/>
                  </a:rPr>
                  <a:t>||w||</a:t>
                </a:r>
                <a:r>
                  <a:rPr lang="en-US" altLang="zh-CN" sz="2800" b="1" baseline="30000" dirty="0">
                    <a:solidFill>
                      <a:prstClr val="black"/>
                    </a:solidFill>
                    <a:latin typeface="Times New Roman" panose="02020603050405020304" pitchFamily="18" charset="0"/>
                  </a:rPr>
                  <a:t>2</a:t>
                </a:r>
                <a:r>
                  <a:rPr lang="en-US" altLang="zh-CN" sz="2800" dirty="0">
                    <a:solidFill>
                      <a:prstClr val="black"/>
                    </a:solidFill>
                    <a:latin typeface="Times New Roman" panose="02020603050405020304" pitchFamily="18" charset="0"/>
                  </a:rPr>
                  <a:t> is minimized; </a:t>
                </a:r>
              </a:p>
              <a:p>
                <a:r>
                  <a:rPr lang="en-US" altLang="zh-CN" sz="2800" dirty="0">
                    <a:solidFill>
                      <a:prstClr val="black"/>
                    </a:solidFill>
                    <a:latin typeface="Times New Roman" panose="02020603050405020304" pitchFamily="18" charset="0"/>
                  </a:rPr>
                  <a:t>and for all {(</a:t>
                </a:r>
                <a:r>
                  <a:rPr lang="en-US" altLang="zh-CN" sz="2800" b="1" dirty="0">
                    <a:solidFill>
                      <a:prstClr val="black"/>
                    </a:solidFill>
                    <a:latin typeface="Times New Roman" panose="02020603050405020304" pitchFamily="18" charset="0"/>
                  </a:rPr>
                  <a:t>x</a:t>
                </a:r>
                <a:r>
                  <a:rPr lang="en-US" altLang="zh-CN" sz="2800" b="1" baseline="-25000" dirty="0">
                    <a:solidFill>
                      <a:prstClr val="black"/>
                    </a:solidFill>
                    <a:latin typeface="Times New Roman" panose="02020603050405020304" pitchFamily="18" charset="0"/>
                  </a:rPr>
                  <a:t>i</a:t>
                </a:r>
                <a:r>
                  <a:rPr lang="en-US" altLang="zh-CN" sz="2800" b="1" dirty="0">
                    <a:solidFill>
                      <a:prstClr val="black"/>
                    </a:solidFill>
                    <a:latin typeface="Times New Roman" panose="02020603050405020304" pitchFamily="18" charset="0"/>
                  </a:rPr>
                  <a:t> </a:t>
                </a:r>
                <a:r>
                  <a:rPr lang="en-US" altLang="zh-CN" sz="2800" dirty="0">
                    <a:solidFill>
                      <a:prstClr val="black"/>
                    </a:solidFill>
                    <a:latin typeface="Times New Roman" panose="02020603050405020304" pitchFamily="18" charset="0"/>
                  </a:rPr>
                  <a:t>,</a:t>
                </a:r>
                <a:r>
                  <a:rPr lang="en-US" altLang="zh-CN" sz="2800" i="1" dirty="0">
                    <a:solidFill>
                      <a:prstClr val="black"/>
                    </a:solidFill>
                    <a:latin typeface="Times New Roman" panose="02020603050405020304" pitchFamily="18" charset="0"/>
                  </a:rPr>
                  <a:t>y</a:t>
                </a:r>
                <a:r>
                  <a:rPr lang="en-US" altLang="zh-CN" sz="2800" i="1" baseline="-25000" dirty="0">
                    <a:solidFill>
                      <a:prstClr val="black"/>
                    </a:solidFill>
                    <a:latin typeface="Times New Roman" panose="02020603050405020304" pitchFamily="18" charset="0"/>
                  </a:rPr>
                  <a:t>i</a:t>
                </a:r>
                <a:r>
                  <a:rPr lang="en-US" altLang="zh-CN" sz="2800" dirty="0">
                    <a:solidFill>
                      <a:prstClr val="black"/>
                    </a:solidFill>
                    <a:latin typeface="Times New Roman" panose="02020603050405020304" pitchFamily="18" charset="0"/>
                  </a:rPr>
                  <a:t>)}:  </a:t>
                </a:r>
                <a:r>
                  <a:rPr lang="en-US" altLang="zh-CN" sz="2800" i="1" dirty="0" err="1">
                    <a:solidFill>
                      <a:prstClr val="black"/>
                    </a:solidFill>
                    <a:latin typeface="Times New Roman" panose="02020603050405020304" pitchFamily="18" charset="0"/>
                  </a:rPr>
                  <a:t>y</a:t>
                </a:r>
                <a:r>
                  <a:rPr lang="en-US" altLang="zh-CN" sz="2800" i="1" baseline="-25000" dirty="0" err="1">
                    <a:solidFill>
                      <a:prstClr val="black"/>
                    </a:solidFill>
                    <a:latin typeface="Times New Roman" panose="02020603050405020304" pitchFamily="18" charset="0"/>
                  </a:rPr>
                  <a:t>i</a:t>
                </a:r>
                <a:r>
                  <a:rPr lang="en-US" altLang="zh-CN" sz="2800" dirty="0">
                    <a:solidFill>
                      <a:prstClr val="black"/>
                    </a:solidFill>
                    <a:latin typeface="Times New Roman" panose="02020603050405020304" pitchFamily="18" charset="0"/>
                  </a:rPr>
                  <a:t> (</a:t>
                </a:r>
                <a:r>
                  <a:rPr lang="en-US" altLang="zh-CN" sz="2800" b="1" dirty="0" err="1">
                    <a:solidFill>
                      <a:prstClr val="black"/>
                    </a:solidFill>
                    <a:latin typeface="Times New Roman" panose="02020603050405020304" pitchFamily="18" charset="0"/>
                  </a:rPr>
                  <a:t>w</a:t>
                </a:r>
                <a:r>
                  <a:rPr lang="en-US" altLang="zh-CN" sz="2800" b="1" baseline="30000" dirty="0" err="1">
                    <a:solidFill>
                      <a:prstClr val="black"/>
                    </a:solidFill>
                    <a:latin typeface="Times New Roman" panose="02020603050405020304" pitchFamily="18" charset="0"/>
                  </a:rPr>
                  <a:t>T</a:t>
                </a:r>
                <a:r>
                  <a:rPr lang="en-US" altLang="zh-CN" sz="2800" b="1" dirty="0" err="1">
                    <a:solidFill>
                      <a:prstClr val="black"/>
                    </a:solidFill>
                    <a:latin typeface="Times New Roman" panose="02020603050405020304" pitchFamily="18" charset="0"/>
                  </a:rPr>
                  <a:t>x</a:t>
                </a:r>
                <a:r>
                  <a:rPr lang="en-US" altLang="zh-CN" sz="2800" b="1" baseline="-25000" dirty="0" err="1">
                    <a:solidFill>
                      <a:prstClr val="black"/>
                    </a:solidFill>
                    <a:latin typeface="Times New Roman" panose="02020603050405020304" pitchFamily="18" charset="0"/>
                  </a:rPr>
                  <a:t>i</a:t>
                </a:r>
                <a:r>
                  <a:rPr lang="en-US" altLang="zh-CN" sz="2800" b="1" dirty="0">
                    <a:solidFill>
                      <a:prstClr val="black"/>
                    </a:solidFill>
                    <a:latin typeface="Times New Roman" panose="02020603050405020304" pitchFamily="18" charset="0"/>
                  </a:rPr>
                  <a:t> </a:t>
                </a:r>
                <a:r>
                  <a:rPr lang="en-US" altLang="zh-CN" sz="2800" dirty="0">
                    <a:solidFill>
                      <a:prstClr val="black"/>
                    </a:solidFill>
                    <a:latin typeface="Times New Roman" panose="02020603050405020304" pitchFamily="18" charset="0"/>
                  </a:rPr>
                  <a:t>+ </a:t>
                </a:r>
                <a:r>
                  <a:rPr lang="en-US" altLang="zh-CN" sz="2800" i="1" dirty="0">
                    <a:solidFill>
                      <a:prstClr val="black"/>
                    </a:solidFill>
                    <a:latin typeface="Times New Roman" panose="02020603050405020304" pitchFamily="18" charset="0"/>
                  </a:rPr>
                  <a:t>b</a:t>
                </a:r>
                <a:r>
                  <a:rPr lang="en-US" altLang="zh-CN" sz="2800" dirty="0">
                    <a:solidFill>
                      <a:prstClr val="black"/>
                    </a:solidFill>
                    <a:latin typeface="Times New Roman" panose="02020603050405020304" pitchFamily="18" charset="0"/>
                  </a:rPr>
                  <a:t>)</a:t>
                </a:r>
                <a:r>
                  <a:rPr lang="en-US" altLang="zh-CN" sz="2800" b="1" dirty="0">
                    <a:solidFill>
                      <a:prstClr val="black"/>
                    </a:solidFill>
                    <a:latin typeface="Times New Roman" panose="02020603050405020304" pitchFamily="18" charset="0"/>
                  </a:rPr>
                  <a:t> </a:t>
                </a:r>
                <a:r>
                  <a:rPr lang="en-US" altLang="zh-CN" sz="2800" b="1" dirty="0">
                    <a:solidFill>
                      <a:prstClr val="black"/>
                    </a:solidFill>
                    <a:latin typeface="Times New Roman" panose="02020603050405020304" pitchFamily="18" charset="0"/>
                    <a:cs typeface="Times New Roman" panose="02020603050405020304" pitchFamily="18" charset="0"/>
                  </a:rPr>
                  <a:t>≥ </a:t>
                </a:r>
                <a:r>
                  <a:rPr lang="en-US" altLang="zh-CN" sz="2800" dirty="0">
                    <a:solidFill>
                      <a:prstClr val="black"/>
                    </a:solidFill>
                    <a:latin typeface="Times New Roman" panose="02020603050405020304" pitchFamily="18" charset="0"/>
                    <a:cs typeface="Times New Roman" panose="02020603050405020304" pitchFamily="18" charset="0"/>
                  </a:rPr>
                  <a:t>1</a:t>
                </a:r>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1714500" y="4460902"/>
                <a:ext cx="6185648" cy="1574405"/>
              </a:xfrm>
              <a:prstGeom prst="rect">
                <a:avLst/>
              </a:prstGeom>
              <a:blipFill>
                <a:blip r:embed="rId4"/>
                <a:stretch>
                  <a:fillRect l="-1766" t="-3435" b="-9160"/>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 name="Rectangle 2"/>
          <p:cNvSpPr/>
          <p:nvPr/>
        </p:nvSpPr>
        <p:spPr>
          <a:xfrm>
            <a:off x="8153400" y="4408797"/>
            <a:ext cx="2362200" cy="1836337"/>
          </a:xfrm>
          <a:prstGeom prst="rect">
            <a:avLst/>
          </a:prstGeom>
        </p:spPr>
        <p:txBody>
          <a:bodyPr wrap="square">
            <a:spAutoFit/>
          </a:bodyPr>
          <a:lstStyle/>
          <a:p>
            <a:pPr>
              <a:lnSpc>
                <a:spcPct val="107000"/>
              </a:lnSpc>
              <a:spcBef>
                <a:spcPts val="0"/>
              </a:spcBef>
              <a:spcAft>
                <a:spcPts val="800"/>
              </a:spcAft>
            </a:pPr>
            <a:r>
              <a:rPr lang="en-US" sz="1800" b="1" i="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y</a:t>
            </a:r>
            <a:r>
              <a:rPr lang="en-US" sz="1800" b="1" i="1" baseline="-250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a:t>
            </a: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800" b="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w</a:t>
            </a:r>
            <a:r>
              <a:rPr lang="en-US" sz="1800" b="1" baseline="300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T</a:t>
            </a:r>
            <a:r>
              <a:rPr lang="en-US" sz="1800" b="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x</a:t>
            </a:r>
            <a:r>
              <a:rPr lang="en-US" sz="1800" b="1" baseline="-250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a:t>
            </a: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 </a:t>
            </a:r>
            <a:r>
              <a:rPr lang="en-US" sz="1800" b="1" i="1" dirty="0">
                <a:solidFill>
                  <a:prstClr val="black"/>
                </a:solidFill>
                <a:latin typeface="Calibri" panose="020F0502020204030204" pitchFamily="34" charset="0"/>
                <a:ea typeface="Calibri" panose="020F0502020204030204" pitchFamily="34" charset="0"/>
                <a:cs typeface="Times New Roman" panose="02020603050405020304" pitchFamily="18" charset="0"/>
              </a:rPr>
              <a:t>b</a:t>
            </a: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 1</a:t>
            </a:r>
          </a:p>
          <a:p>
            <a:pPr>
              <a:lnSpc>
                <a:spcPct val="107000"/>
              </a:lnSpc>
              <a:spcBef>
                <a:spcPts val="0"/>
              </a:spcBef>
              <a:spcAft>
                <a:spcPts val="800"/>
              </a:spcAft>
            </a:pP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+1</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r>
              <a:rPr lang="en-US" sz="1800" b="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w</a:t>
            </a:r>
            <a:r>
              <a:rPr lang="en-US" sz="1800" b="1" baseline="300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T</a:t>
            </a:r>
            <a:r>
              <a:rPr lang="en-US" sz="1800" b="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x</a:t>
            </a:r>
            <a:r>
              <a:rPr lang="en-US" sz="1800" b="1" baseline="-250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a:t>
            </a: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b</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1</a:t>
            </a:r>
          </a:p>
          <a:p>
            <a:pPr>
              <a:lnSpc>
                <a:spcPct val="107000"/>
              </a:lnSpc>
              <a:spcBef>
                <a:spcPts val="0"/>
              </a:spcBef>
              <a:spcAft>
                <a:spcPts val="800"/>
              </a:spcAft>
            </a:pP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-1</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r>
              <a:rPr lang="en-US" sz="1800" b="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w</a:t>
            </a:r>
            <a:r>
              <a:rPr lang="en-US" sz="1800" b="1" baseline="300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T</a:t>
            </a:r>
            <a:r>
              <a:rPr lang="en-US" sz="1800" b="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x</a:t>
            </a:r>
            <a:r>
              <a:rPr lang="en-US" sz="1800" b="1" baseline="-250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a:t>
            </a: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b</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800" b="1"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1 </a:t>
            </a:r>
          </a:p>
          <a:p>
            <a:pPr>
              <a:lnSpc>
                <a:spcPct val="107000"/>
              </a:lnSpc>
              <a:spcBef>
                <a:spcPts val="0"/>
              </a:spcBef>
              <a:spcAft>
                <a:spcPts val="800"/>
              </a:spcAft>
            </a:pP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same as </a:t>
            </a:r>
            <a:r>
              <a:rPr lang="en-US" sz="18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yi</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r>
              <a:rPr lang="en-US" sz="1800" b="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w</a:t>
            </a:r>
            <a:r>
              <a:rPr lang="en-US" sz="1800" b="1" baseline="300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T</a:t>
            </a:r>
            <a:r>
              <a:rPr lang="en-US" sz="1800" b="1"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x</a:t>
            </a:r>
            <a:r>
              <a:rPr lang="en-US" sz="1800" b="1" baseline="-25000" dirty="0" err="1">
                <a:solidFill>
                  <a:prstClr val="black"/>
                </a:solidFill>
                <a:latin typeface="Calibri" panose="020F0502020204030204" pitchFamily="34" charset="0"/>
                <a:ea typeface="Calibri" panose="020F0502020204030204" pitchFamily="34" charset="0"/>
                <a:cs typeface="Times New Roman" panose="02020603050405020304" pitchFamily="18" charset="0"/>
              </a:rPr>
              <a:t>i</a:t>
            </a: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r>
              <a:rPr lang="en-US" sz="1800" i="1" dirty="0">
                <a:solidFill>
                  <a:prstClr val="black"/>
                </a:solidFill>
                <a:latin typeface="Calibri" panose="020F0502020204030204" pitchFamily="34" charset="0"/>
                <a:ea typeface="Calibri" panose="020F0502020204030204" pitchFamily="34" charset="0"/>
                <a:cs typeface="Times New Roman" panose="02020603050405020304" pitchFamily="18" charset="0"/>
              </a:rPr>
              <a:t>b</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r>
              <a:rPr lang="en-US" sz="1800" b="1" dirty="0">
                <a:solidFill>
                  <a:prstClr val="black"/>
                </a:solidFill>
                <a:latin typeface="Calibri" panose="020F0502020204030204" pitchFamily="34" charset="0"/>
                <a:ea typeface="Calibri" panose="020F0502020204030204" pitchFamily="34" charset="0"/>
                <a:cs typeface="Times New Roman" panose="02020603050405020304" pitchFamily="18" charset="0"/>
              </a:rPr>
              <a:t> ≥ </a:t>
            </a:r>
            <a:r>
              <a:rPr lang="en-US" sz="1800" dirty="0">
                <a:solidFill>
                  <a:prstClr val="black"/>
                </a:solidFill>
                <a:latin typeface="Calibri" panose="020F0502020204030204" pitchFamily="34" charset="0"/>
                <a:ea typeface="Calibri" panose="020F0502020204030204" pitchFamily="34" charset="0"/>
                <a:cs typeface="Times New Roman" panose="02020603050405020304" pitchFamily="18" charset="0"/>
              </a:rPr>
              <a:t>1</a:t>
            </a:r>
          </a:p>
          <a:p>
            <a:pPr>
              <a:lnSpc>
                <a:spcPct val="107000"/>
              </a:lnSpc>
              <a:spcBef>
                <a:spcPts val="0"/>
              </a:spcBef>
              <a:spcAft>
                <a:spcPts val="800"/>
              </a:spcAft>
            </a:pPr>
            <a:r>
              <a:rPr lang="en-US" sz="900" dirty="0">
                <a:solidFill>
                  <a:prstClr val="black"/>
                </a:solidFill>
                <a:latin typeface="Calibri" panose="020F0502020204030204" pitchFamily="34" charset="0"/>
                <a:ea typeface="Calibri" panose="020F0502020204030204" pitchFamily="34" charset="0"/>
                <a:cs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8105160" y="4206240"/>
              <a:ext cx="360" cy="360"/>
            </p14:xfrm>
          </p:contentPart>
        </mc:Choice>
        <mc:Fallback xmlns="">
          <p:pic>
            <p:nvPicPr>
              <p:cNvPr id="4" name="Ink 3"/>
              <p:cNvPicPr/>
              <p:nvPr/>
            </p:nvPicPr>
            <p:blipFill>
              <a:blip r:embed="rId6"/>
              <a:stretch>
                <a:fillRect/>
              </a:stretch>
            </p:blipFill>
            <p:spPr>
              <a:xfrm>
                <a:off x="8095800" y="4196880"/>
                <a:ext cx="19080" cy="19080"/>
              </a:xfrm>
              <a:prstGeom prst="rect">
                <a:avLst/>
              </a:prstGeom>
            </p:spPr>
          </p:pic>
        </mc:Fallback>
      </mc:AlternateContent>
    </p:spTree>
    <p:extLst>
      <p:ext uri="{BB962C8B-B14F-4D97-AF65-F5344CB8AC3E}">
        <p14:creationId xmlns:p14="http://schemas.microsoft.com/office/powerpoint/2010/main" val="1146074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0" name="Rectangle 4"/>
          <p:cNvSpPr>
            <a:spLocks noChangeArrowheads="1"/>
          </p:cNvSpPr>
          <p:nvPr/>
        </p:nvSpPr>
        <p:spPr bwMode="auto">
          <a:xfrm>
            <a:off x="19812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sz="3200" b="1" dirty="0">
                <a:solidFill>
                  <a:prstClr val="black"/>
                </a:solidFill>
                <a:latin typeface="Calibri"/>
                <a:cs typeface="+mj-cs"/>
              </a:rPr>
              <a:t>Solving the Optimization Problem</a:t>
            </a:r>
          </a:p>
        </p:txBody>
      </p:sp>
      <p:sp>
        <p:nvSpPr>
          <p:cNvPr id="306181" name="Rectangle 5"/>
          <p:cNvSpPr>
            <a:spLocks noChangeArrowheads="1"/>
          </p:cNvSpPr>
          <p:nvPr/>
        </p:nvSpPr>
        <p:spPr bwMode="auto">
          <a:xfrm>
            <a:off x="1752600" y="2362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
                <a:srgbClr val="4F81BD"/>
              </a:buClr>
            </a:pPr>
            <a:endParaRPr lang="en-US" altLang="zh-CN" dirty="0">
              <a:solidFill>
                <a:prstClr val="black"/>
              </a:solidFill>
            </a:endParaRPr>
          </a:p>
          <a:p>
            <a:pPr>
              <a:buClr>
                <a:srgbClr val="4F81BD"/>
              </a:buClr>
            </a:pPr>
            <a:r>
              <a:rPr lang="en-US" altLang="zh-CN" sz="2000" b="1" dirty="0">
                <a:solidFill>
                  <a:prstClr val="black"/>
                </a:solidFill>
              </a:rPr>
              <a:t>Need to optimize a </a:t>
            </a:r>
            <a:r>
              <a:rPr lang="en-US" altLang="zh-CN" sz="2000" b="1" i="1" dirty="0">
                <a:solidFill>
                  <a:prstClr val="black"/>
                </a:solidFill>
              </a:rPr>
              <a:t>quadratic </a:t>
            </a:r>
            <a:r>
              <a:rPr lang="en-US" altLang="zh-CN" sz="2000" b="1" dirty="0">
                <a:solidFill>
                  <a:prstClr val="black"/>
                </a:solidFill>
              </a:rPr>
              <a:t>function subject to </a:t>
            </a:r>
            <a:r>
              <a:rPr lang="en-US" altLang="zh-CN" sz="2000" b="1" i="1" dirty="0">
                <a:solidFill>
                  <a:prstClr val="black"/>
                </a:solidFill>
              </a:rPr>
              <a:t>linear inequality </a:t>
            </a:r>
            <a:r>
              <a:rPr lang="en-US" altLang="zh-CN" sz="2000" b="1" dirty="0">
                <a:solidFill>
                  <a:prstClr val="black"/>
                </a:solidFill>
              </a:rPr>
              <a:t>constraints.</a:t>
            </a:r>
          </a:p>
          <a:p>
            <a:pPr>
              <a:buClr>
                <a:srgbClr val="4F81BD"/>
              </a:buClr>
            </a:pPr>
            <a:r>
              <a:rPr lang="en-US" altLang="zh-CN" sz="2000" b="1" dirty="0">
                <a:solidFill>
                  <a:prstClr val="black"/>
                </a:solidFill>
              </a:rPr>
              <a:t>All constraints in SVM are linear</a:t>
            </a:r>
          </a:p>
          <a:p>
            <a:pPr>
              <a:buClr>
                <a:srgbClr val="4F81BD"/>
              </a:buClr>
            </a:pPr>
            <a:r>
              <a:rPr lang="en-US" altLang="zh-CN" sz="2000" b="1" dirty="0">
                <a:solidFill>
                  <a:prstClr val="black"/>
                </a:solidFill>
              </a:rPr>
              <a:t>Quadratic optimization problems are a well-known class of mathematical programming problems, and many (rather intricate) algorithms exist for solving them.</a:t>
            </a:r>
            <a:r>
              <a:rPr lang="en-US" altLang="zh-CN" sz="2400" dirty="0">
                <a:solidFill>
                  <a:prstClr val="black"/>
                </a:solidFill>
              </a:rPr>
              <a:t> </a:t>
            </a:r>
          </a:p>
          <a:p>
            <a:pPr>
              <a:buClr>
                <a:srgbClr val="4F81BD"/>
              </a:buClr>
            </a:pPr>
            <a:r>
              <a:rPr lang="en-US" altLang="zh-CN" sz="2000" b="1" dirty="0">
                <a:solidFill>
                  <a:prstClr val="black"/>
                </a:solidFill>
              </a:rPr>
              <a:t>The solution involves constructing a </a:t>
            </a:r>
            <a:r>
              <a:rPr lang="en-US" altLang="zh-CN" sz="2000" b="1" i="1" dirty="0">
                <a:solidFill>
                  <a:prstClr val="black"/>
                </a:solidFill>
              </a:rPr>
              <a:t>unconstrained problem </a:t>
            </a:r>
            <a:r>
              <a:rPr lang="en-US" altLang="zh-CN" sz="2000" b="1" dirty="0">
                <a:solidFill>
                  <a:prstClr val="black"/>
                </a:solidFill>
              </a:rPr>
              <a:t>where a </a:t>
            </a:r>
            <a:r>
              <a:rPr lang="en-US" altLang="zh-CN" sz="2000" b="1" i="1" dirty="0">
                <a:solidFill>
                  <a:prstClr val="black"/>
                </a:solidFill>
              </a:rPr>
              <a:t>Lagrange multiplier</a:t>
            </a:r>
            <a:r>
              <a:rPr lang="en-US" altLang="zh-CN" sz="2000" b="1" dirty="0">
                <a:solidFill>
                  <a:prstClr val="black"/>
                </a:solidFill>
              </a:rPr>
              <a:t> </a:t>
            </a:r>
            <a:r>
              <a:rPr lang="el-GR" altLang="en-US" sz="2000" b="1" i="1" dirty="0">
                <a:solidFill>
                  <a:prstClr val="black"/>
                </a:solidFill>
                <a:cs typeface="Times New Roman" panose="02020603050405020304" pitchFamily="18" charset="0"/>
              </a:rPr>
              <a:t>α</a:t>
            </a:r>
            <a:r>
              <a:rPr lang="en-US" altLang="zh-CN" sz="2000" b="1" i="1" baseline="-25000" dirty="0" err="1">
                <a:solidFill>
                  <a:prstClr val="black"/>
                </a:solidFill>
                <a:cs typeface="Times New Roman" panose="02020603050405020304" pitchFamily="18" charset="0"/>
              </a:rPr>
              <a:t>i</a:t>
            </a:r>
            <a:r>
              <a:rPr lang="en-US" altLang="zh-CN" sz="2000" b="1" i="1" baseline="-25000" dirty="0">
                <a:solidFill>
                  <a:prstClr val="black"/>
                </a:solidFill>
                <a:cs typeface="Times New Roman" panose="02020603050405020304" pitchFamily="18" charset="0"/>
              </a:rPr>
              <a:t> </a:t>
            </a:r>
            <a:r>
              <a:rPr lang="en-US" altLang="zh-CN" sz="2000" b="1" dirty="0">
                <a:solidFill>
                  <a:prstClr val="black"/>
                </a:solidFill>
                <a:cs typeface="Times New Roman" panose="02020603050405020304" pitchFamily="18" charset="0"/>
              </a:rPr>
              <a:t>is associated with every constraint in the primary problem</a:t>
            </a:r>
            <a:r>
              <a:rPr lang="en-US" altLang="zh-CN" sz="2000" b="1" dirty="0">
                <a:solidFill>
                  <a:prstClr val="black"/>
                </a:solidFill>
              </a:rPr>
              <a:t>:</a:t>
            </a:r>
          </a:p>
          <a:p>
            <a:pPr>
              <a:buClr>
                <a:srgbClr val="4F81BD"/>
              </a:buClr>
            </a:pPr>
            <a:endParaRPr lang="en-US" altLang="zh-CN" sz="2000" b="1" dirty="0">
              <a:solidFill>
                <a:prstClr val="black"/>
              </a:solidFill>
            </a:endParaRPr>
          </a:p>
        </p:txBody>
      </p:sp>
      <mc:AlternateContent xmlns:mc="http://schemas.openxmlformats.org/markup-compatibility/2006" xmlns:a14="http://schemas.microsoft.com/office/drawing/2010/main">
        <mc:Choice Requires="a14">
          <p:sp>
            <p:nvSpPr>
              <p:cNvPr id="306182" name="Text Box 6"/>
              <p:cNvSpPr txBox="1">
                <a:spLocks noChangeArrowheads="1"/>
              </p:cNvSpPr>
              <p:nvPr/>
            </p:nvSpPr>
            <p:spPr bwMode="auto">
              <a:xfrm>
                <a:off x="2209800" y="1467971"/>
                <a:ext cx="5562600" cy="1212576"/>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2000" dirty="0">
                    <a:solidFill>
                      <a:prstClr val="black"/>
                    </a:solidFill>
                    <a:latin typeface="Times New Roman" panose="02020603050405020304" pitchFamily="18" charset="0"/>
                  </a:rPr>
                  <a:t>Find </a:t>
                </a:r>
                <a:r>
                  <a:rPr lang="en-US" altLang="zh-CN" sz="2000" b="1" dirty="0">
                    <a:solidFill>
                      <a:prstClr val="black"/>
                    </a:solidFill>
                    <a:latin typeface="Times New Roman" panose="02020603050405020304" pitchFamily="18" charset="0"/>
                  </a:rPr>
                  <a:t>w</a:t>
                </a:r>
                <a:r>
                  <a:rPr lang="en-US" altLang="zh-CN" sz="2000" dirty="0">
                    <a:solidFill>
                      <a:prstClr val="black"/>
                    </a:solidFill>
                    <a:latin typeface="Times New Roman" panose="02020603050405020304" pitchFamily="18" charset="0"/>
                  </a:rPr>
                  <a:t> and b such that</a:t>
                </a:r>
              </a:p>
              <a:p>
                <a:r>
                  <a:rPr lang="el-GR" altLang="en-US" sz="2000" b="1" dirty="0">
                    <a:solidFill>
                      <a:prstClr val="black"/>
                    </a:solidFill>
                    <a:latin typeface="Times New Roman" panose="02020603050405020304" pitchFamily="18" charset="0"/>
                    <a:cs typeface="Times New Roman" panose="02020603050405020304" pitchFamily="18" charset="0"/>
                  </a:rPr>
                  <a:t>Φ</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w</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CN" sz="2000" b="1">
                        <a:solidFill>
                          <a:prstClr val="black"/>
                        </a:solidFill>
                        <a:latin typeface="Cambria Math" panose="02040503050406030204" pitchFamily="18" charset="0"/>
                      </a:rPr>
                      <m:t>= </m:t>
                    </m:r>
                    <m:f>
                      <m:fPr>
                        <m:ctrlPr>
                          <a:rPr lang="en-US" altLang="zh-CN" sz="2000" b="1" i="1">
                            <a:solidFill>
                              <a:prstClr val="black"/>
                            </a:solidFill>
                            <a:latin typeface="Cambria Math" panose="02040503050406030204" pitchFamily="18" charset="0"/>
                          </a:rPr>
                        </m:ctrlPr>
                      </m:fPr>
                      <m:num>
                        <m:r>
                          <a:rPr lang="en-US" altLang="zh-CN" sz="2000" b="1" i="1">
                            <a:solidFill>
                              <a:prstClr val="black"/>
                            </a:solidFill>
                            <a:latin typeface="Cambria Math" panose="02040503050406030204" pitchFamily="18" charset="0"/>
                          </a:rPr>
                          <m:t>𝟏</m:t>
                        </m:r>
                      </m:num>
                      <m:den>
                        <m:r>
                          <a:rPr lang="en-US" altLang="zh-CN" sz="2000" b="1" i="1">
                            <a:solidFill>
                              <a:prstClr val="black"/>
                            </a:solidFill>
                            <a:latin typeface="Cambria Math" panose="02040503050406030204" pitchFamily="18" charset="0"/>
                          </a:rPr>
                          <m:t>𝟐</m:t>
                        </m:r>
                      </m:den>
                    </m:f>
                  </m:oMath>
                </a14:m>
                <a:r>
                  <a:rPr lang="en-US" altLang="zh-CN" sz="2000" b="1" dirty="0">
                    <a:solidFill>
                      <a:prstClr val="black"/>
                    </a:solidFill>
                    <a:latin typeface="Times New Roman" panose="02020603050405020304" pitchFamily="18" charset="0"/>
                  </a:rPr>
                  <a:t>||w||</a:t>
                </a:r>
                <a:r>
                  <a:rPr lang="en-US" altLang="zh-CN" sz="2000" b="1" baseline="30000" dirty="0">
                    <a:solidFill>
                      <a:prstClr val="black"/>
                    </a:solidFill>
                    <a:latin typeface="Times New Roman" panose="02020603050405020304" pitchFamily="18" charset="0"/>
                  </a:rPr>
                  <a:t>2</a:t>
                </a:r>
                <a:r>
                  <a:rPr lang="en-US" altLang="zh-CN" sz="2000" dirty="0">
                    <a:solidFill>
                      <a:prstClr val="black"/>
                    </a:solidFill>
                    <a:latin typeface="Times New Roman" panose="02020603050405020304" pitchFamily="18" charset="0"/>
                  </a:rPr>
                  <a:t> is minimized; </a:t>
                </a:r>
                <a14:m>
                  <m:oMath xmlns:m="http://schemas.openxmlformats.org/officeDocument/2006/math">
                    <a:fld id="{9A1B819F-6C59-466B-B54A-6D52E4CE734A}" type="mathplaceholder">
                      <a:rPr lang="en-US" altLang="zh-CN" sz="2000" i="1">
                        <a:solidFill>
                          <a:prstClr val="black"/>
                        </a:solidFill>
                        <a:latin typeface="Cambria Math" panose="02040503050406030204" pitchFamily="18" charset="0"/>
                      </a:rPr>
                      <a:t>Type equation here.</a:t>
                    </a:fld>
                  </m:oMath>
                </a14:m>
                <a:endParaRPr lang="en-US" altLang="zh-CN" sz="2000" dirty="0">
                  <a:solidFill>
                    <a:prstClr val="black"/>
                  </a:solidFill>
                  <a:latin typeface="Times New Roman" panose="02020603050405020304" pitchFamily="18" charset="0"/>
                </a:endParaRPr>
              </a:p>
              <a:p>
                <a:r>
                  <a:rPr lang="en-US" altLang="zh-CN" sz="2000" dirty="0">
                    <a:solidFill>
                      <a:prstClr val="black"/>
                    </a:solidFill>
                    <a:latin typeface="Times New Roman" panose="02020603050405020304" pitchFamily="18" charset="0"/>
                  </a:rPr>
                  <a:t>and for all </a:t>
                </a:r>
                <a:r>
                  <a:rPr lang="en-US" altLang="zh-CN" sz="24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x</a:t>
                </a:r>
                <a:r>
                  <a:rPr lang="en-US" altLang="zh-CN" sz="2400" b="1" baseline="-25000" dirty="0">
                    <a:solidFill>
                      <a:prstClr val="black"/>
                    </a:solidFill>
                    <a:latin typeface="Times New Roman" panose="02020603050405020304" pitchFamily="18" charset="0"/>
                  </a:rPr>
                  <a:t>i</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y</a:t>
                </a:r>
                <a:r>
                  <a:rPr lang="en-US" altLang="zh-CN" sz="2400" i="1" baseline="-25000" dirty="0">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  </a:t>
                </a:r>
                <a:r>
                  <a:rPr lang="en-US" altLang="zh-CN" sz="2000" i="1" err="1">
                    <a:solidFill>
                      <a:prstClr val="black"/>
                    </a:solidFill>
                    <a:latin typeface="Times New Roman" panose="02020603050405020304" pitchFamily="18" charset="0"/>
                  </a:rPr>
                  <a:t>y</a:t>
                </a:r>
                <a:r>
                  <a:rPr lang="en-US" altLang="zh-CN" sz="2000" i="1" baseline="-25000" err="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a:t>
                </a:r>
                <a:r>
                  <a:rPr lang="en-US" altLang="zh-CN" sz="2000" b="1">
                    <a:solidFill>
                      <a:prstClr val="black"/>
                    </a:solidFill>
                    <a:latin typeface="Times New Roman" panose="02020603050405020304" pitchFamily="18" charset="0"/>
                  </a:rPr>
                  <a:t>w</a:t>
                </a:r>
                <a:r>
                  <a:rPr lang="en-US" altLang="zh-CN" sz="2000" b="1" baseline="30000">
                    <a:solidFill>
                      <a:prstClr val="black"/>
                    </a:solidFill>
                    <a:latin typeface="Times New Roman" panose="02020603050405020304" pitchFamily="18" charset="0"/>
                  </a:rPr>
                  <a:t>T</a:t>
                </a:r>
                <a:r>
                  <a:rPr lang="en-US" altLang="zh-CN" sz="2000" b="1">
                    <a:solidFill>
                      <a:prstClr val="black"/>
                    </a:solidFill>
                    <a:latin typeface="Times New Roman" panose="02020603050405020304" pitchFamily="18" charset="0"/>
                  </a:rPr>
                  <a:t>x</a:t>
                </a:r>
                <a:r>
                  <a:rPr lang="en-US" altLang="zh-CN" sz="2000" b="1" baseline="-25000">
                    <a:solidFill>
                      <a:prstClr val="black"/>
                    </a:solidFill>
                    <a:latin typeface="Times New Roman" panose="02020603050405020304" pitchFamily="18" charset="0"/>
                  </a:rPr>
                  <a:t>i</a:t>
                </a:r>
                <a:r>
                  <a:rPr lang="en-US" altLang="zh-CN" sz="2000" b="1">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 </a:t>
                </a:r>
                <a:r>
                  <a:rPr lang="en-US" altLang="zh-CN" sz="2000" i="1" dirty="0">
                    <a:solidFill>
                      <a:prstClr val="black"/>
                    </a:solidFill>
                    <a:latin typeface="Times New Roman" panose="02020603050405020304" pitchFamily="18" charset="0"/>
                  </a:rPr>
                  <a:t>b</a:t>
                </a:r>
                <a:r>
                  <a:rPr lang="en-US" altLang="zh-CN" sz="2000" dirty="0">
                    <a:solidFill>
                      <a:prstClr val="black"/>
                    </a:solidFill>
                    <a:latin typeface="Times New Roman" panose="02020603050405020304" pitchFamily="18" charset="0"/>
                  </a:rPr>
                  <a:t>)</a:t>
                </a:r>
                <a:r>
                  <a:rPr lang="en-US" altLang="zh-CN" sz="2000" b="1"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1</a:t>
                </a:r>
              </a:p>
            </p:txBody>
          </p:sp>
        </mc:Choice>
        <mc:Fallback xmlns="">
          <p:sp>
            <p:nvSpPr>
              <p:cNvPr id="306182" name="Text Box 6"/>
              <p:cNvSpPr txBox="1">
                <a:spLocks noRot="1" noChangeAspect="1" noMove="1" noResize="1" noEditPoints="1" noAdjustHandles="1" noChangeArrowheads="1" noChangeShapeType="1" noTextEdit="1"/>
              </p:cNvSpPr>
              <p:nvPr/>
            </p:nvSpPr>
            <p:spPr bwMode="auto">
              <a:xfrm>
                <a:off x="2209800" y="1467971"/>
                <a:ext cx="5562600" cy="1212576"/>
              </a:xfrm>
              <a:prstGeom prst="rect">
                <a:avLst/>
              </a:prstGeom>
              <a:blipFill>
                <a:blip r:embed="rId2"/>
                <a:stretch>
                  <a:fillRect l="-983" t="-1970" b="-9360"/>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 name="TextBox 1"/>
          <p:cNvSpPr txBox="1"/>
          <p:nvPr/>
        </p:nvSpPr>
        <p:spPr>
          <a:xfrm>
            <a:off x="7772400" y="2023646"/>
            <a:ext cx="1600200" cy="338554"/>
          </a:xfrm>
          <a:prstGeom prst="rect">
            <a:avLst/>
          </a:prstGeom>
          <a:noFill/>
        </p:spPr>
        <p:txBody>
          <a:bodyPr wrap="square" rtlCol="0">
            <a:spAutoFit/>
          </a:bodyPr>
          <a:lstStyle/>
          <a:p>
            <a:r>
              <a:rPr lang="en-US" dirty="0">
                <a:solidFill>
                  <a:prstClr val="black"/>
                </a:solidFill>
                <a:sym typeface="Wingdings" panose="05000000000000000000" pitchFamily="2" charset="2"/>
              </a:rPr>
              <a:t> </a:t>
            </a:r>
            <a:r>
              <a:rPr lang="en-US" dirty="0">
                <a:solidFill>
                  <a:prstClr val="black"/>
                </a:solidFill>
              </a:rPr>
              <a:t>Primal</a:t>
            </a:r>
          </a:p>
        </p:txBody>
      </p:sp>
    </p:spTree>
    <p:extLst>
      <p:ext uri="{BB962C8B-B14F-4D97-AF65-F5344CB8AC3E}">
        <p14:creationId xmlns:p14="http://schemas.microsoft.com/office/powerpoint/2010/main" val="4177164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Problem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Optimization </a:t>
            </a:r>
            <a:r>
              <a:rPr lang="en-US" dirty="0"/>
              <a:t>problem is typically written:</a:t>
            </a:r>
          </a:p>
          <a:p>
            <a:pPr marL="0" indent="0" algn="ctr">
              <a:buNone/>
            </a:pPr>
            <a:r>
              <a:rPr lang="en-US" dirty="0" smtClean="0"/>
              <a:t>Minimize f(x) </a:t>
            </a:r>
          </a:p>
          <a:p>
            <a:pPr marL="0" indent="0" algn="ctr">
              <a:buNone/>
            </a:pPr>
            <a:r>
              <a:rPr lang="en-US" dirty="0" smtClean="0"/>
              <a:t>subject to</a:t>
            </a:r>
          </a:p>
          <a:p>
            <a:pPr marL="400050" lvl="1" indent="0" algn="ctr">
              <a:buNone/>
            </a:pPr>
            <a:r>
              <a:rPr lang="en-US" dirty="0" err="1" smtClean="0"/>
              <a:t>g</a:t>
            </a:r>
            <a:r>
              <a:rPr lang="en-US" sz="2000" dirty="0" err="1"/>
              <a:t>i</a:t>
            </a:r>
            <a:r>
              <a:rPr lang="en-US" dirty="0" smtClean="0"/>
              <a:t>(x) = 0,   </a:t>
            </a:r>
            <a:r>
              <a:rPr lang="en-US" dirty="0" err="1" smtClean="0"/>
              <a:t>i</a:t>
            </a:r>
            <a:r>
              <a:rPr lang="en-US" dirty="0" smtClean="0"/>
              <a:t>=1,…,p</a:t>
            </a:r>
          </a:p>
          <a:p>
            <a:pPr marL="400050" lvl="1" indent="0" algn="ctr">
              <a:buNone/>
            </a:pPr>
            <a:r>
              <a:rPr lang="en-US" dirty="0" smtClean="0"/>
              <a:t>h</a:t>
            </a:r>
            <a:r>
              <a:rPr lang="en-US" sz="2000" dirty="0"/>
              <a:t>i</a:t>
            </a:r>
            <a:r>
              <a:rPr lang="en-US" dirty="0" smtClean="0"/>
              <a:t>(x) &lt;= 0,   </a:t>
            </a:r>
            <a:r>
              <a:rPr lang="en-US" dirty="0" err="1" smtClean="0"/>
              <a:t>i</a:t>
            </a:r>
            <a:r>
              <a:rPr lang="en-US" dirty="0" smtClean="0"/>
              <a:t>=1,…,m</a:t>
            </a:r>
          </a:p>
          <a:p>
            <a:r>
              <a:rPr lang="en-US" dirty="0"/>
              <a:t>f</a:t>
            </a:r>
            <a:r>
              <a:rPr lang="en-US" dirty="0" smtClean="0"/>
              <a:t>(x) </a:t>
            </a:r>
            <a:r>
              <a:rPr lang="en-US" dirty="0"/>
              <a:t>is called the objective function </a:t>
            </a:r>
            <a:endParaRPr lang="en-US" dirty="0" smtClean="0"/>
          </a:p>
          <a:p>
            <a:r>
              <a:rPr lang="en-US" dirty="0" smtClean="0"/>
              <a:t>By </a:t>
            </a:r>
            <a:r>
              <a:rPr lang="en-US" dirty="0"/>
              <a:t>changing </a:t>
            </a:r>
            <a:r>
              <a:rPr lang="en-US" dirty="0" smtClean="0"/>
              <a:t>x </a:t>
            </a:r>
            <a:r>
              <a:rPr lang="en-US" dirty="0"/>
              <a:t>(the optimization variable) we wish to find a value x</a:t>
            </a:r>
            <a:r>
              <a:rPr lang="en-US" dirty="0" smtClean="0"/>
              <a:t>∗ </a:t>
            </a:r>
            <a:r>
              <a:rPr lang="en-US" dirty="0"/>
              <a:t>for which </a:t>
            </a:r>
            <a:r>
              <a:rPr lang="en-US" dirty="0" smtClean="0"/>
              <a:t>f(x) </a:t>
            </a:r>
            <a:r>
              <a:rPr lang="en-US" dirty="0"/>
              <a:t>is at its minimum.</a:t>
            </a:r>
          </a:p>
          <a:p>
            <a:r>
              <a:rPr lang="en-US" dirty="0" smtClean="0"/>
              <a:t>p </a:t>
            </a:r>
            <a:r>
              <a:rPr lang="en-US" dirty="0"/>
              <a:t>functions </a:t>
            </a:r>
            <a:r>
              <a:rPr lang="en-US" dirty="0" smtClean="0"/>
              <a:t>of </a:t>
            </a:r>
            <a:r>
              <a:rPr lang="en-US" dirty="0" err="1" smtClean="0"/>
              <a:t>g</a:t>
            </a:r>
            <a:r>
              <a:rPr lang="en-US" sz="2100" dirty="0" err="1"/>
              <a:t>i</a:t>
            </a:r>
            <a:r>
              <a:rPr lang="en-US" dirty="0" smtClean="0"/>
              <a:t> define </a:t>
            </a:r>
            <a:r>
              <a:rPr lang="en-US" dirty="0"/>
              <a:t>equality constraints and </a:t>
            </a:r>
            <a:endParaRPr lang="en-US" dirty="0" smtClean="0"/>
          </a:p>
          <a:p>
            <a:r>
              <a:rPr lang="en-US" dirty="0" smtClean="0"/>
              <a:t>m </a:t>
            </a:r>
            <a:r>
              <a:rPr lang="en-US" dirty="0"/>
              <a:t>functions </a:t>
            </a:r>
            <a:r>
              <a:rPr lang="en-US" dirty="0" smtClean="0"/>
              <a:t>h</a:t>
            </a:r>
            <a:r>
              <a:rPr lang="en-US" sz="2400" dirty="0"/>
              <a:t>i</a:t>
            </a:r>
            <a:r>
              <a:rPr lang="en-US" dirty="0" smtClean="0"/>
              <a:t> define </a:t>
            </a:r>
            <a:r>
              <a:rPr lang="en-US" dirty="0"/>
              <a:t>inequality constraints.</a:t>
            </a:r>
          </a:p>
          <a:p>
            <a:r>
              <a:rPr lang="en-US" dirty="0"/>
              <a:t>The value we find MUST respect these constraints!</a:t>
            </a:r>
          </a:p>
          <a:p>
            <a:endParaRPr lang="en-US" dirty="0"/>
          </a:p>
        </p:txBody>
      </p:sp>
    </p:spTree>
    <p:extLst>
      <p:ext uri="{BB962C8B-B14F-4D97-AF65-F5344CB8AC3E}">
        <p14:creationId xmlns:p14="http://schemas.microsoft.com/office/powerpoint/2010/main" val="1926966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Unconstrained Optimization</a:t>
            </a:r>
            <a:endParaRPr lang="en-US" b="1" dirty="0"/>
          </a:p>
        </p:txBody>
      </p:sp>
      <p:sp>
        <p:nvSpPr>
          <p:cNvPr id="3" name="Content Placeholder 2"/>
          <p:cNvSpPr>
            <a:spLocks noGrp="1"/>
          </p:cNvSpPr>
          <p:nvPr>
            <p:ph idx="1"/>
          </p:nvPr>
        </p:nvSpPr>
        <p:spPr/>
        <p:txBody>
          <a:bodyPr/>
          <a:lstStyle/>
          <a:p>
            <a:r>
              <a:rPr lang="en-US" dirty="0"/>
              <a:t>Minimize </a:t>
            </a:r>
            <a:r>
              <a:rPr lang="en-US" dirty="0" smtClean="0"/>
              <a:t>x</a:t>
            </a:r>
            <a:r>
              <a:rPr lang="en-US" baseline="30000" dirty="0" smtClean="0"/>
              <a:t>2</a:t>
            </a:r>
            <a:endParaRPr lang="en-US" baseline="30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25" y="2358231"/>
            <a:ext cx="3800475" cy="3976656"/>
          </a:xfrm>
          <a:prstGeom prst="rect">
            <a:avLst/>
          </a:prstGeom>
        </p:spPr>
      </p:pic>
    </p:spTree>
    <p:extLst>
      <p:ext uri="{BB962C8B-B14F-4D97-AF65-F5344CB8AC3E}">
        <p14:creationId xmlns:p14="http://schemas.microsoft.com/office/powerpoint/2010/main" val="2970416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50094"/>
            <a:ext cx="7910264" cy="850106"/>
          </a:xfrm>
        </p:spPr>
        <p:txBody>
          <a:bodyPr/>
          <a:lstStyle/>
          <a:p>
            <a:r>
              <a:rPr lang="en-US" b="1" dirty="0"/>
              <a:t>Constrained </a:t>
            </a:r>
            <a:r>
              <a:rPr lang="en-US" b="1" dirty="0" smtClean="0"/>
              <a:t>Optimization -Equality </a:t>
            </a:r>
            <a:r>
              <a:rPr lang="en-US" b="1" dirty="0"/>
              <a:t>Constraint</a:t>
            </a:r>
            <a:r>
              <a:rPr lang="en-US" dirty="0"/>
              <a:t/>
            </a:r>
            <a:br>
              <a:rPr lang="en-US" dirty="0"/>
            </a:br>
            <a:endParaRPr lang="en-US" b="1" dirty="0"/>
          </a:p>
        </p:txBody>
      </p:sp>
      <p:sp>
        <p:nvSpPr>
          <p:cNvPr id="3" name="Content Placeholder 2"/>
          <p:cNvSpPr>
            <a:spLocks noGrp="1"/>
          </p:cNvSpPr>
          <p:nvPr>
            <p:ph idx="1"/>
          </p:nvPr>
        </p:nvSpPr>
        <p:spPr/>
        <p:txBody>
          <a:bodyPr/>
          <a:lstStyle/>
          <a:p>
            <a:pPr marL="0" indent="0">
              <a:buNone/>
            </a:pPr>
            <a:r>
              <a:rPr lang="en-US" dirty="0"/>
              <a:t>Minimize x</a:t>
            </a:r>
            <a:r>
              <a:rPr lang="en-US" baseline="30000" dirty="0"/>
              <a:t>2</a:t>
            </a:r>
          </a:p>
          <a:p>
            <a:pPr marL="0" indent="0">
              <a:buNone/>
            </a:pPr>
            <a:r>
              <a:rPr lang="en-US" dirty="0" smtClean="0"/>
              <a:t>Subject to x = 1</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264" y="2057401"/>
            <a:ext cx="3200400" cy="3412347"/>
          </a:xfrm>
          <a:prstGeom prst="rect">
            <a:avLst/>
          </a:prstGeom>
        </p:spPr>
      </p:pic>
    </p:spTree>
    <p:extLst>
      <p:ext uri="{BB962C8B-B14F-4D97-AF65-F5344CB8AC3E}">
        <p14:creationId xmlns:p14="http://schemas.microsoft.com/office/powerpoint/2010/main" val="344677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0" y="1295401"/>
            <a:ext cx="9144000" cy="4696292"/>
          </a:xfrm>
        </p:spPr>
        <p:txBody>
          <a:bodyPr/>
          <a:lstStyle/>
          <a:p>
            <a:pPr lvl="1">
              <a:buFont typeface="Wingdings" panose="05000000000000000000" pitchFamily="2" charset="2"/>
              <a:buChar char="§"/>
            </a:pPr>
            <a:r>
              <a:rPr lang="en-US" sz="4000" dirty="0"/>
              <a:t>Linear Classifiers</a:t>
            </a:r>
          </a:p>
          <a:p>
            <a:pPr lvl="1">
              <a:buFont typeface="Wingdings" panose="05000000000000000000" pitchFamily="2" charset="2"/>
              <a:buChar char="§"/>
            </a:pPr>
            <a:r>
              <a:rPr lang="en-US" sz="4000" dirty="0"/>
              <a:t>Maximum Margin Classification</a:t>
            </a:r>
          </a:p>
          <a:p>
            <a:pPr lvl="1">
              <a:buFont typeface="Wingdings" panose="05000000000000000000" pitchFamily="2" charset="2"/>
              <a:buChar char="§"/>
            </a:pPr>
            <a:r>
              <a:rPr lang="en-US" sz="4000" dirty="0"/>
              <a:t>Linear SVM </a:t>
            </a:r>
          </a:p>
          <a:p>
            <a:pPr lvl="1">
              <a:buFont typeface="Wingdings" panose="05000000000000000000" pitchFamily="2" charset="2"/>
              <a:buChar char="§"/>
            </a:pPr>
            <a:r>
              <a:rPr lang="en-US" sz="4000" dirty="0"/>
              <a:t>SVM optimization problem</a:t>
            </a:r>
          </a:p>
          <a:p>
            <a:pPr lvl="1">
              <a:buFont typeface="Wingdings" panose="05000000000000000000" pitchFamily="2" charset="2"/>
              <a:buChar char="§"/>
            </a:pPr>
            <a:r>
              <a:rPr lang="en-US" sz="4000" dirty="0"/>
              <a:t>Soft Margin SVM</a:t>
            </a:r>
          </a:p>
          <a:p>
            <a:pPr marL="457200" lvl="1" indent="0">
              <a:buNone/>
            </a:pPr>
            <a:endParaRPr lang="en-US" sz="4000" dirty="0"/>
          </a:p>
          <a:p>
            <a:pPr lvl="1">
              <a:buFont typeface="Wingdings" panose="05000000000000000000" pitchFamily="2" charset="2"/>
              <a:buChar char="§"/>
            </a:pPr>
            <a:endParaRPr lang="en-IN" sz="4000" dirty="0"/>
          </a:p>
        </p:txBody>
      </p:sp>
      <p:sp>
        <p:nvSpPr>
          <p:cNvPr id="3" name="Content Placeholder 2"/>
          <p:cNvSpPr>
            <a:spLocks noGrp="1"/>
          </p:cNvSpPr>
          <p:nvPr>
            <p:ph sz="quarter" idx="10"/>
          </p:nvPr>
        </p:nvSpPr>
        <p:spPr/>
        <p:txBody>
          <a:bodyPr>
            <a:normAutofit/>
          </a:bodyPr>
          <a:lstStyle/>
          <a:p>
            <a:r>
              <a:rPr lang="en-US" sz="4400" dirty="0"/>
              <a:t>SVM - I</a:t>
            </a:r>
          </a:p>
        </p:txBody>
      </p:sp>
    </p:spTree>
    <p:extLst>
      <p:ext uri="{BB962C8B-B14F-4D97-AF65-F5344CB8AC3E}">
        <p14:creationId xmlns:p14="http://schemas.microsoft.com/office/powerpoint/2010/main" val="2194482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50094"/>
            <a:ext cx="8305800" cy="850106"/>
          </a:xfrm>
        </p:spPr>
        <p:txBody>
          <a:bodyPr/>
          <a:lstStyle/>
          <a:p>
            <a:r>
              <a:rPr lang="en-US" b="1" dirty="0"/>
              <a:t>Constrained </a:t>
            </a:r>
            <a:r>
              <a:rPr lang="en-US" b="1" dirty="0" smtClean="0"/>
              <a:t>Optimization -Inequality </a:t>
            </a:r>
            <a:r>
              <a:rPr lang="en-US" b="1" dirty="0"/>
              <a:t>Constraint</a:t>
            </a:r>
            <a:r>
              <a:rPr lang="en-US" dirty="0"/>
              <a:t/>
            </a:r>
            <a:br>
              <a:rPr lang="en-US" dirty="0"/>
            </a:br>
            <a:endParaRPr lang="en-US" b="1" dirty="0"/>
          </a:p>
        </p:txBody>
      </p:sp>
      <p:sp>
        <p:nvSpPr>
          <p:cNvPr id="3" name="Content Placeholder 2"/>
          <p:cNvSpPr>
            <a:spLocks noGrp="1"/>
          </p:cNvSpPr>
          <p:nvPr>
            <p:ph idx="1"/>
          </p:nvPr>
        </p:nvSpPr>
        <p:spPr/>
        <p:txBody>
          <a:bodyPr/>
          <a:lstStyle/>
          <a:p>
            <a:pPr marL="0" indent="0">
              <a:buNone/>
            </a:pPr>
            <a:r>
              <a:rPr lang="en-US" dirty="0"/>
              <a:t>Minimize x</a:t>
            </a:r>
            <a:r>
              <a:rPr lang="en-US" baseline="30000" dirty="0"/>
              <a:t>2</a:t>
            </a:r>
          </a:p>
          <a:p>
            <a:pPr marL="0" indent="0">
              <a:buNone/>
            </a:pPr>
            <a:r>
              <a:rPr lang="en-US" dirty="0" smtClean="0"/>
              <a:t>Subject to x &gt;= 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376" y="1699930"/>
            <a:ext cx="3922424" cy="4091270"/>
          </a:xfrm>
          <a:prstGeom prst="rect">
            <a:avLst/>
          </a:prstGeom>
        </p:spPr>
      </p:pic>
    </p:spTree>
    <p:extLst>
      <p:ext uri="{BB962C8B-B14F-4D97-AF65-F5344CB8AC3E}">
        <p14:creationId xmlns:p14="http://schemas.microsoft.com/office/powerpoint/2010/main" val="3097303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Constrained optimization</a:t>
            </a:r>
            <a:endParaRPr lang="en-US" dirty="0"/>
          </a:p>
        </p:txBody>
      </p:sp>
      <p:sp>
        <p:nvSpPr>
          <p:cNvPr id="3" name="Content Placeholder 2"/>
          <p:cNvSpPr>
            <a:spLocks noGrp="1"/>
          </p:cNvSpPr>
          <p:nvPr>
            <p:ph idx="1"/>
          </p:nvPr>
        </p:nvSpPr>
        <p:spPr/>
        <p:txBody>
          <a:bodyPr>
            <a:normAutofit/>
          </a:bodyPr>
          <a:lstStyle/>
          <a:p>
            <a:r>
              <a:rPr lang="en-US" dirty="0" smtClean="0"/>
              <a:t>We</a:t>
            </a:r>
            <a:r>
              <a:rPr lang="en-US" dirty="0"/>
              <a:t> can also </a:t>
            </a:r>
            <a:r>
              <a:rPr lang="en-US" dirty="0" smtClean="0"/>
              <a:t>have mix </a:t>
            </a:r>
            <a:r>
              <a:rPr lang="en-US" dirty="0"/>
              <a:t>equality and inequality constraints together. </a:t>
            </a:r>
            <a:endParaRPr lang="en-US" dirty="0" smtClean="0"/>
          </a:p>
          <a:p>
            <a:r>
              <a:rPr lang="en-US" dirty="0" smtClean="0"/>
              <a:t>Only </a:t>
            </a:r>
            <a:r>
              <a:rPr lang="en-US" dirty="0"/>
              <a:t>restriction is that if we use contradictory constraints, we can end up with a problem which does not have a feasible </a:t>
            </a:r>
            <a:r>
              <a:rPr lang="en-US" dirty="0" smtClean="0"/>
              <a:t>set</a:t>
            </a:r>
          </a:p>
          <a:p>
            <a:pPr marL="800100" lvl="2" indent="0">
              <a:buNone/>
            </a:pPr>
            <a:r>
              <a:rPr lang="en-US" dirty="0"/>
              <a:t>Minimize x</a:t>
            </a:r>
            <a:r>
              <a:rPr lang="en-US" baseline="30000" dirty="0"/>
              <a:t>2</a:t>
            </a:r>
          </a:p>
          <a:p>
            <a:pPr marL="800100" lvl="2" indent="0">
              <a:buNone/>
            </a:pPr>
            <a:r>
              <a:rPr lang="en-US" dirty="0"/>
              <a:t>Subject to </a:t>
            </a:r>
            <a:endParaRPr lang="en-US" dirty="0" smtClean="0"/>
          </a:p>
          <a:p>
            <a:pPr marL="800100" lvl="2" indent="0">
              <a:buNone/>
            </a:pPr>
            <a:r>
              <a:rPr lang="en-US" dirty="0" smtClean="0"/>
              <a:t>x </a:t>
            </a:r>
            <a:r>
              <a:rPr lang="en-US" dirty="0"/>
              <a:t>= </a:t>
            </a:r>
            <a:r>
              <a:rPr lang="en-US" dirty="0" smtClean="0"/>
              <a:t>1 </a:t>
            </a:r>
          </a:p>
          <a:p>
            <a:pPr marL="800100" lvl="2" indent="0">
              <a:buNone/>
            </a:pPr>
            <a:r>
              <a:rPr lang="en-US" dirty="0" smtClean="0"/>
              <a:t>x &lt; 0</a:t>
            </a:r>
          </a:p>
          <a:p>
            <a:pPr marL="400050" lvl="1" indent="0">
              <a:buNone/>
            </a:pPr>
            <a:r>
              <a:rPr lang="en-US" altLang="en-US" dirty="0" smtClean="0">
                <a:solidFill>
                  <a:srgbClr val="444444"/>
                </a:solidFill>
                <a:latin typeface="Open Sans"/>
              </a:rPr>
              <a:t>Impossible </a:t>
            </a:r>
            <a:r>
              <a:rPr lang="en-US" altLang="en-US" dirty="0">
                <a:solidFill>
                  <a:srgbClr val="444444"/>
                </a:solidFill>
                <a:latin typeface="Open Sans"/>
              </a:rPr>
              <a:t>for </a:t>
            </a:r>
            <a:r>
              <a:rPr lang="en-US" altLang="en-US" dirty="0" smtClean="0">
                <a:solidFill>
                  <a:srgbClr val="444444"/>
                </a:solidFill>
                <a:latin typeface="&amp;quot"/>
              </a:rPr>
              <a:t>x</a:t>
            </a:r>
            <a:r>
              <a:rPr lang="en-US" altLang="en-US" dirty="0" smtClean="0">
                <a:solidFill>
                  <a:srgbClr val="444444"/>
                </a:solidFill>
                <a:latin typeface="Open Sans"/>
              </a:rPr>
              <a:t> to be </a:t>
            </a:r>
            <a:r>
              <a:rPr lang="en-US" altLang="en-US" dirty="0">
                <a:solidFill>
                  <a:srgbClr val="444444"/>
                </a:solidFill>
                <a:latin typeface="Open Sans"/>
              </a:rPr>
              <a:t>equal 1 and </a:t>
            </a:r>
            <a:r>
              <a:rPr lang="en-US" altLang="en-US" dirty="0" smtClean="0">
                <a:solidFill>
                  <a:srgbClr val="444444"/>
                </a:solidFill>
                <a:latin typeface="Open Sans"/>
              </a:rPr>
              <a:t>less </a:t>
            </a:r>
            <a:r>
              <a:rPr lang="en-US" altLang="en-US" dirty="0">
                <a:solidFill>
                  <a:srgbClr val="444444"/>
                </a:solidFill>
                <a:latin typeface="Open Sans"/>
              </a:rPr>
              <a:t>than zero at the same </a:t>
            </a:r>
            <a:endParaRPr lang="en-US" dirty="0" smtClean="0"/>
          </a:p>
          <a:p>
            <a:pPr marL="800100" lvl="2" indent="0">
              <a:buNone/>
            </a:pPr>
            <a:endParaRPr lang="en-US" dirty="0"/>
          </a:p>
          <a:p>
            <a:endParaRPr lang="en-US" dirty="0"/>
          </a:p>
          <a:p>
            <a:endParaRPr lang="en-US" dirty="0"/>
          </a:p>
        </p:txBody>
      </p:sp>
    </p:spTree>
    <p:extLst>
      <p:ext uri="{BB962C8B-B14F-4D97-AF65-F5344CB8AC3E}">
        <p14:creationId xmlns:p14="http://schemas.microsoft.com/office/powerpoint/2010/main" val="1745885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Constrained optimization</a:t>
            </a:r>
          </a:p>
        </p:txBody>
      </p:sp>
      <p:sp>
        <p:nvSpPr>
          <p:cNvPr id="3" name="Content Placeholder 2"/>
          <p:cNvSpPr>
            <a:spLocks noGrp="1"/>
          </p:cNvSpPr>
          <p:nvPr>
            <p:ph idx="1"/>
          </p:nvPr>
        </p:nvSpPr>
        <p:spPr/>
        <p:txBody>
          <a:bodyPr>
            <a:normAutofit/>
          </a:bodyPr>
          <a:lstStyle/>
          <a:p>
            <a:r>
              <a:rPr lang="en-US" dirty="0" smtClean="0"/>
              <a:t>A solution is an assignment of values to variables</a:t>
            </a:r>
            <a:r>
              <a:rPr lang="en-US" dirty="0"/>
              <a:t>.</a:t>
            </a:r>
          </a:p>
          <a:p>
            <a:r>
              <a:rPr lang="en-US" dirty="0" smtClean="0"/>
              <a:t>A feasible solution is an assignment of values to variables such that all the constraints are satisﬁed</a:t>
            </a:r>
            <a:r>
              <a:rPr lang="en-US" dirty="0"/>
              <a:t>. </a:t>
            </a:r>
            <a:endParaRPr lang="en-US" dirty="0" smtClean="0"/>
          </a:p>
          <a:p>
            <a:r>
              <a:rPr lang="en-US" dirty="0" smtClean="0"/>
              <a:t>The objective function value of a solution is obtained by evaluating the objective function at the given solution</a:t>
            </a:r>
            <a:r>
              <a:rPr lang="en-US" dirty="0"/>
              <a:t>.</a:t>
            </a:r>
          </a:p>
          <a:p>
            <a:r>
              <a:rPr lang="en-US" dirty="0" smtClean="0"/>
              <a:t>An optimal solution (assuming minimization) is one whose objective function value is less than or equal to that of all other feasible solutions</a:t>
            </a:r>
            <a:r>
              <a:rPr lang="en-US" dirty="0"/>
              <a:t>.</a:t>
            </a:r>
          </a:p>
          <a:p>
            <a:endParaRPr lang="en-US" dirty="0"/>
          </a:p>
        </p:txBody>
      </p:sp>
    </p:spTree>
    <p:extLst>
      <p:ext uri="{BB962C8B-B14F-4D97-AF65-F5344CB8AC3E}">
        <p14:creationId xmlns:p14="http://schemas.microsoft.com/office/powerpoint/2010/main" val="911686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Lagrange </a:t>
            </a:r>
            <a:r>
              <a:rPr lang="en-US" b="1" dirty="0" smtClean="0"/>
              <a:t>Multipliers</a:t>
            </a:r>
            <a:endParaRPr lang="en-US" dirty="0"/>
          </a:p>
        </p:txBody>
      </p:sp>
      <p:sp>
        <p:nvSpPr>
          <p:cNvPr id="3" name="Content Placeholder 2"/>
          <p:cNvSpPr>
            <a:spLocks noGrp="1"/>
          </p:cNvSpPr>
          <p:nvPr>
            <p:ph idx="1"/>
          </p:nvPr>
        </p:nvSpPr>
        <p:spPr/>
        <p:txBody>
          <a:bodyPr>
            <a:normAutofit/>
          </a:bodyPr>
          <a:lstStyle/>
          <a:p>
            <a:r>
              <a:rPr lang="en-US" b="1" dirty="0"/>
              <a:t>How do we find the solution to an optimization problem with constraints</a:t>
            </a:r>
            <a:r>
              <a:rPr lang="en-US" b="1" dirty="0" smtClean="0"/>
              <a:t>?</a:t>
            </a:r>
          </a:p>
          <a:p>
            <a:r>
              <a:rPr lang="en-US" dirty="0"/>
              <a:t>Constrained maximization (minimization) problem is rewritten as a </a:t>
            </a:r>
            <a:r>
              <a:rPr lang="en-US"/>
              <a:t>Lagrange </a:t>
            </a:r>
            <a:r>
              <a:rPr lang="en-US" smtClean="0"/>
              <a:t>function</a:t>
            </a:r>
          </a:p>
          <a:p>
            <a:r>
              <a:rPr lang="en-US" i="1" smtClean="0"/>
              <a:t>Lagrange </a:t>
            </a:r>
            <a:r>
              <a:rPr lang="en-US" i="1" dirty="0" smtClean="0"/>
              <a:t>function use Lagrange </a:t>
            </a:r>
            <a:r>
              <a:rPr lang="en-US" i="1" dirty="0"/>
              <a:t>multipliers is a strategy for finding the local maxima and minima of a function subject to </a:t>
            </a:r>
            <a:r>
              <a:rPr lang="en-US" i="1" dirty="0" smtClean="0"/>
              <a:t>constraints</a:t>
            </a:r>
          </a:p>
          <a:p>
            <a:endParaRPr lang="en-US" dirty="0"/>
          </a:p>
        </p:txBody>
      </p:sp>
    </p:spTree>
    <p:extLst>
      <p:ext uri="{BB962C8B-B14F-4D97-AF65-F5344CB8AC3E}">
        <p14:creationId xmlns:p14="http://schemas.microsoft.com/office/powerpoint/2010/main" val="157084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9518" y="325041"/>
            <a:ext cx="7757864" cy="850106"/>
          </a:xfrm>
        </p:spPr>
        <p:txBody>
          <a:bodyPr/>
          <a:lstStyle/>
          <a:p>
            <a:r>
              <a:rPr lang="en-US" sz="2800" b="1" dirty="0"/>
              <a:t>Constrained to Unconstrained Optimization: Lagrange Multiplier</a:t>
            </a:r>
          </a:p>
        </p:txBody>
      </p:sp>
      <p:sp>
        <p:nvSpPr>
          <p:cNvPr id="3" name="Content Placeholder 2"/>
          <p:cNvSpPr>
            <a:spLocks noGrp="1"/>
          </p:cNvSpPr>
          <p:nvPr>
            <p:ph idx="1"/>
          </p:nvPr>
        </p:nvSpPr>
        <p:spPr>
          <a:xfrm>
            <a:off x="1707776" y="1447800"/>
            <a:ext cx="8229600" cy="5181600"/>
          </a:xfrm>
        </p:spPr>
        <p:txBody>
          <a:bodyPr>
            <a:normAutofit fontScale="77500" lnSpcReduction="20000"/>
          </a:bodyPr>
          <a:lstStyle/>
          <a:p>
            <a:pPr marL="800100" lvl="2" indent="0">
              <a:buNone/>
            </a:pPr>
            <a:endParaRPr lang="en-US" sz="2800" b="1" dirty="0"/>
          </a:p>
          <a:p>
            <a:pPr marL="800100" lvl="2" indent="0">
              <a:buNone/>
            </a:pPr>
            <a:r>
              <a:rPr lang="en-US" sz="2800" b="1" dirty="0"/>
              <a:t>Maximize</a:t>
            </a:r>
          </a:p>
          <a:p>
            <a:pPr marL="800100" lvl="2" indent="0">
              <a:buNone/>
            </a:pPr>
            <a:r>
              <a:rPr lang="en-US" sz="2800" b="1" dirty="0"/>
              <a:t>		f(</a:t>
            </a:r>
            <a:r>
              <a:rPr lang="en-US" sz="2800" b="1" dirty="0" err="1"/>
              <a:t>x,y</a:t>
            </a:r>
            <a:r>
              <a:rPr lang="en-US" sz="2800" b="1" dirty="0"/>
              <a:t>) = x</a:t>
            </a:r>
            <a:r>
              <a:rPr lang="en-US" sz="2800" b="1" baseline="30000" dirty="0"/>
              <a:t>2 </a:t>
            </a:r>
            <a:r>
              <a:rPr lang="en-US" sz="2800" b="1" dirty="0"/>
              <a:t>y</a:t>
            </a:r>
          </a:p>
          <a:p>
            <a:pPr marL="800100" lvl="2" indent="0">
              <a:buNone/>
            </a:pPr>
            <a:r>
              <a:rPr lang="en-US" sz="2800" b="1" dirty="0"/>
              <a:t>Subject to </a:t>
            </a:r>
          </a:p>
          <a:p>
            <a:pPr marL="800100" lvl="2" indent="0">
              <a:buNone/>
            </a:pPr>
            <a:r>
              <a:rPr lang="en-US" sz="2800" b="1" dirty="0"/>
              <a:t>		g(x, y) : x</a:t>
            </a:r>
            <a:r>
              <a:rPr lang="en-US" sz="2800" b="1" baseline="30000" dirty="0"/>
              <a:t>2 </a:t>
            </a:r>
            <a:r>
              <a:rPr lang="en-US" sz="2800" b="1" dirty="0"/>
              <a:t>+ y</a:t>
            </a:r>
            <a:r>
              <a:rPr lang="en-US" sz="2800" b="1" baseline="30000" dirty="0"/>
              <a:t>2 </a:t>
            </a:r>
            <a:r>
              <a:rPr lang="en-US" sz="2800" b="1" dirty="0"/>
              <a:t>= 1</a:t>
            </a:r>
          </a:p>
          <a:p>
            <a:pPr marL="800100" lvl="2" indent="0">
              <a:buNone/>
            </a:pPr>
            <a:r>
              <a:rPr lang="en-US" sz="2800" dirty="0"/>
              <a:t> </a:t>
            </a:r>
          </a:p>
          <a:p>
            <a:r>
              <a:rPr lang="en-US" dirty="0" smtClean="0"/>
              <a:t>Maximum of f(</a:t>
            </a:r>
            <a:r>
              <a:rPr lang="en-US" dirty="0" err="1" smtClean="0"/>
              <a:t>x,y</a:t>
            </a:r>
            <a:r>
              <a:rPr lang="en-US" dirty="0" smtClean="0"/>
              <a:t>) under constraint</a:t>
            </a:r>
          </a:p>
          <a:p>
            <a:pPr marL="0" indent="0">
              <a:buNone/>
            </a:pPr>
            <a:r>
              <a:rPr lang="en-US" dirty="0" smtClean="0"/>
              <a:t> g(x, y) is obtained when their gradients </a:t>
            </a:r>
          </a:p>
          <a:p>
            <a:pPr marL="0" indent="0">
              <a:buNone/>
            </a:pPr>
            <a:r>
              <a:rPr lang="en-US" dirty="0" smtClean="0"/>
              <a:t>point to same direction </a:t>
            </a:r>
          </a:p>
          <a:p>
            <a:pPr marL="0" indent="0">
              <a:buNone/>
            </a:pPr>
            <a:r>
              <a:rPr lang="en-US" dirty="0" smtClean="0"/>
              <a:t>(when they are tangent to each other).</a:t>
            </a:r>
          </a:p>
          <a:p>
            <a:r>
              <a:rPr lang="en-US" altLang="en-US" dirty="0" smtClean="0"/>
              <a:t>Introduce a Lagrange multiplier </a:t>
            </a:r>
            <a:r>
              <a:rPr lang="en-US" altLang="en-US" dirty="0" smtClean="0">
                <a:sym typeface="Symbol" panose="05050102010706020507" pitchFamily="18" charset="2"/>
              </a:rPr>
              <a:t> </a:t>
            </a:r>
            <a:r>
              <a:rPr lang="en-US" altLang="en-US" dirty="0" smtClean="0"/>
              <a:t>for the equality constraint</a:t>
            </a:r>
          </a:p>
          <a:p>
            <a:r>
              <a:rPr lang="en-US" dirty="0"/>
              <a:t>Mathematically,</a:t>
            </a:r>
          </a:p>
          <a:p>
            <a:pPr marL="800100" lvl="2" indent="0">
              <a:buNone/>
            </a:pPr>
            <a:r>
              <a:rPr lang="en-US" sz="2800" dirty="0"/>
              <a:t>∇ f(</a:t>
            </a:r>
            <a:r>
              <a:rPr lang="en-US" sz="2800" dirty="0" err="1"/>
              <a:t>x,y</a:t>
            </a:r>
            <a:r>
              <a:rPr lang="en-US" sz="2800" dirty="0"/>
              <a:t>)  = </a:t>
            </a:r>
            <a:r>
              <a:rPr lang="el-GR" sz="2800" dirty="0"/>
              <a:t>λ</a:t>
            </a:r>
            <a:r>
              <a:rPr lang="en-US" sz="2800" dirty="0"/>
              <a:t> ∇ g(</a:t>
            </a:r>
            <a:r>
              <a:rPr lang="en-US" sz="2800" dirty="0" err="1"/>
              <a:t>x,y</a:t>
            </a:r>
            <a:r>
              <a:rPr lang="en-US" sz="2800" dirty="0"/>
              <a:t>)</a:t>
            </a:r>
          </a:p>
          <a:p>
            <a:pPr marL="800100" lvl="2" indent="0">
              <a:buNone/>
            </a:pPr>
            <a:endParaRPr lang="en-US" sz="2800" dirty="0"/>
          </a:p>
          <a:p>
            <a:pPr marL="800100" lvl="2" indent="0">
              <a:buNone/>
            </a:pPr>
            <a:endParaRPr lang="en-US" sz="2800" dirty="0"/>
          </a:p>
          <a:p>
            <a:pPr marL="800100" lvl="2" indent="0">
              <a:buNone/>
            </a:pPr>
            <a:endParaRPr lang="en-US" sz="2800" dirty="0"/>
          </a:p>
          <a:p>
            <a:endParaRPr lang="en-US" sz="2800" dirty="0"/>
          </a:p>
        </p:txBody>
      </p:sp>
      <p:pic>
        <p:nvPicPr>
          <p:cNvPr id="4" name="Picture 3"/>
          <p:cNvPicPr>
            <a:picLocks noChangeAspect="1"/>
          </p:cNvPicPr>
          <p:nvPr/>
        </p:nvPicPr>
        <p:blipFill rotWithShape="1">
          <a:blip r:embed="rId2"/>
          <a:srcRect l="4945" t="8794" r="60446" b="34045"/>
          <a:stretch/>
        </p:blipFill>
        <p:spPr>
          <a:xfrm>
            <a:off x="7002435" y="1600201"/>
            <a:ext cx="3521130" cy="3187881"/>
          </a:xfrm>
          <a:prstGeom prst="rect">
            <a:avLst/>
          </a:prstGeom>
        </p:spPr>
      </p:pic>
      <p:cxnSp>
        <p:nvCxnSpPr>
          <p:cNvPr id="6" name="Straight Arrow Connector 5"/>
          <p:cNvCxnSpPr/>
          <p:nvPr/>
        </p:nvCxnSpPr>
        <p:spPr>
          <a:xfrm flipV="1">
            <a:off x="9133947" y="2514600"/>
            <a:ext cx="30480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9133947" y="2667000"/>
            <a:ext cx="15240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469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altLang="en-US"/>
              <a:t>Example: </a:t>
            </a:r>
          </a:p>
        </p:txBody>
      </p:sp>
      <p:sp>
        <p:nvSpPr>
          <p:cNvPr id="258051" name="Rectangle 3"/>
          <p:cNvSpPr>
            <a:spLocks noGrp="1" noChangeArrowheads="1"/>
          </p:cNvSpPr>
          <p:nvPr>
            <p:ph type="body" idx="1"/>
          </p:nvPr>
        </p:nvSpPr>
        <p:spPr>
          <a:xfrm>
            <a:off x="1490760" y="1997451"/>
            <a:ext cx="8229600" cy="3159125"/>
          </a:xfrm>
        </p:spPr>
        <p:txBody>
          <a:bodyPr/>
          <a:lstStyle/>
          <a:p>
            <a:r>
              <a:rPr lang="en-US" altLang="en-US" sz="2000" dirty="0"/>
              <a:t>Introduce a Lagrange multiplier </a:t>
            </a:r>
            <a:r>
              <a:rPr lang="en-US" altLang="en-US" sz="2000" dirty="0">
                <a:sym typeface="Symbol" panose="05050102010706020507" pitchFamily="18" charset="2"/>
              </a:rPr>
              <a:t> for constraint </a:t>
            </a:r>
            <a:endParaRPr lang="en-US" altLang="en-US" sz="2000" dirty="0"/>
          </a:p>
          <a:p>
            <a:r>
              <a:rPr lang="en-US" altLang="en-US" sz="2000" dirty="0"/>
              <a:t>Construct the Lagrangian</a:t>
            </a:r>
          </a:p>
          <a:p>
            <a:endParaRPr lang="en-US" altLang="en-US" sz="2000" dirty="0"/>
          </a:p>
          <a:p>
            <a:endParaRPr lang="en-US" altLang="en-US" sz="2000" dirty="0"/>
          </a:p>
          <a:p>
            <a:r>
              <a:rPr lang="en-US" altLang="en-US" sz="2000" dirty="0"/>
              <a:t>Stationary points</a:t>
            </a:r>
          </a:p>
        </p:txBody>
      </p:sp>
      <p:graphicFrame>
        <p:nvGraphicFramePr>
          <p:cNvPr id="258052" name="Object 4"/>
          <p:cNvGraphicFramePr>
            <a:graphicFrameLocks noChangeAspect="1"/>
          </p:cNvGraphicFramePr>
          <p:nvPr>
            <p:extLst/>
          </p:nvPr>
        </p:nvGraphicFramePr>
        <p:xfrm>
          <a:off x="3967260" y="1491177"/>
          <a:ext cx="3276600" cy="566738"/>
        </p:xfrm>
        <a:graphic>
          <a:graphicData uri="http://schemas.openxmlformats.org/presentationml/2006/ole">
            <mc:AlternateContent xmlns:mc="http://schemas.openxmlformats.org/markup-compatibility/2006">
              <mc:Choice xmlns:v="urn:schemas-microsoft-com:vml" Requires="v">
                <p:oleObj spid="_x0000_s2055" name="Equation" r:id="rId3" imgW="1688760" imgH="291960" progId="Equation.BREE4">
                  <p:embed/>
                </p:oleObj>
              </mc:Choice>
              <mc:Fallback>
                <p:oleObj name="Equation" r:id="rId3" imgW="1688760" imgH="291960" progId="Equation.BREE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7260" y="1491177"/>
                        <a:ext cx="32766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8053" name="Object 5"/>
          <p:cNvGraphicFramePr>
            <a:graphicFrameLocks noChangeAspect="1"/>
          </p:cNvGraphicFramePr>
          <p:nvPr>
            <p:extLst/>
          </p:nvPr>
        </p:nvGraphicFramePr>
        <p:xfrm>
          <a:off x="1993900" y="2844801"/>
          <a:ext cx="2986088" cy="373063"/>
        </p:xfrm>
        <a:graphic>
          <a:graphicData uri="http://schemas.openxmlformats.org/presentationml/2006/ole">
            <mc:AlternateContent xmlns:mc="http://schemas.openxmlformats.org/markup-compatibility/2006">
              <mc:Choice xmlns:v="urn:schemas-microsoft-com:vml" Requires="v">
                <p:oleObj spid="_x0000_s2056" name="Equation" r:id="rId5" imgW="1625400" imgH="203040" progId="Equation.BREE4">
                  <p:embed/>
                </p:oleObj>
              </mc:Choice>
              <mc:Fallback>
                <p:oleObj name="Equation" r:id="rId5" imgW="1625400" imgH="203040" progId="Equation.BREE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3900" y="2844801"/>
                        <a:ext cx="2986088"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8054" name="Object 6"/>
          <p:cNvGraphicFramePr>
            <a:graphicFrameLocks noChangeAspect="1"/>
          </p:cNvGraphicFramePr>
          <p:nvPr>
            <p:extLst/>
          </p:nvPr>
        </p:nvGraphicFramePr>
        <p:xfrm>
          <a:off x="2753568" y="3805178"/>
          <a:ext cx="3505200" cy="2443163"/>
        </p:xfrm>
        <a:graphic>
          <a:graphicData uri="http://schemas.openxmlformats.org/presentationml/2006/ole">
            <mc:AlternateContent xmlns:mc="http://schemas.openxmlformats.org/markup-compatibility/2006">
              <mc:Choice xmlns:v="urn:schemas-microsoft-com:vml" Requires="v">
                <p:oleObj spid="_x0000_s2057" name="Equation" r:id="rId7" imgW="2145960" imgH="1498320" progId="Equation.BREE4">
                  <p:embed/>
                </p:oleObj>
              </mc:Choice>
              <mc:Fallback>
                <p:oleObj name="Equation" r:id="rId7" imgW="2145960" imgH="1498320" progId="Equation.BREE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3568" y="3805178"/>
                        <a:ext cx="3505200" cy="244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6748560" y="3805178"/>
            <a:ext cx="2971800" cy="2062103"/>
          </a:xfrm>
          <a:prstGeom prst="rect">
            <a:avLst/>
          </a:prstGeom>
          <a:noFill/>
        </p:spPr>
        <p:txBody>
          <a:bodyPr wrap="square" rtlCol="0">
            <a:spAutoFit/>
          </a:bodyPr>
          <a:lstStyle/>
          <a:p>
            <a:r>
              <a:rPr lang="en-US" dirty="0">
                <a:solidFill>
                  <a:prstClr val="black"/>
                </a:solidFill>
              </a:rPr>
              <a:t>x and y values remain same even if you take +</a:t>
            </a:r>
            <a:r>
              <a:rPr lang="en-US" altLang="en-US" dirty="0">
                <a:solidFill>
                  <a:prstClr val="black"/>
                </a:solidFill>
                <a:sym typeface="Symbol" panose="05050102010706020507" pitchFamily="18" charset="2"/>
              </a:rPr>
              <a:t></a:t>
            </a:r>
            <a:r>
              <a:rPr lang="en-US" dirty="0">
                <a:solidFill>
                  <a:prstClr val="black"/>
                </a:solidFill>
              </a:rPr>
              <a:t> or -</a:t>
            </a:r>
            <a:r>
              <a:rPr lang="en-US" altLang="en-US" dirty="0">
                <a:solidFill>
                  <a:prstClr val="black"/>
                </a:solidFill>
                <a:sym typeface="Symbol" panose="05050102010706020507" pitchFamily="18" charset="2"/>
              </a:rPr>
              <a:t> for equality constraint</a:t>
            </a:r>
            <a:endParaRPr lang="en-US" dirty="0">
              <a:solidFill>
                <a:prstClr val="black"/>
              </a:solidFill>
            </a:endParaRPr>
          </a:p>
          <a:p>
            <a:pPr algn="ctr"/>
            <a:endParaRPr lang="en-US" dirty="0">
              <a:solidFill>
                <a:prstClr val="black"/>
              </a:solidFill>
            </a:endParaRPr>
          </a:p>
          <a:p>
            <a:pPr algn="ctr"/>
            <a:r>
              <a:rPr lang="en-US" dirty="0">
                <a:solidFill>
                  <a:prstClr val="black"/>
                </a:solidFill>
              </a:rPr>
              <a:t>2 x = 6 </a:t>
            </a:r>
          </a:p>
          <a:p>
            <a:pPr algn="ctr"/>
            <a:r>
              <a:rPr lang="en-US" dirty="0">
                <a:solidFill>
                  <a:prstClr val="black"/>
                </a:solidFill>
              </a:rPr>
              <a:t>x = y = 3</a:t>
            </a:r>
          </a:p>
          <a:p>
            <a:pPr algn="ctr"/>
            <a:r>
              <a:rPr lang="en-US" altLang="en-US" dirty="0">
                <a:solidFill>
                  <a:prstClr val="black"/>
                </a:solidFill>
                <a:sym typeface="Symbol" panose="05050102010706020507" pitchFamily="18" charset="2"/>
              </a:rPr>
              <a:t> = 3</a:t>
            </a:r>
            <a:endParaRPr lang="en-US" dirty="0">
              <a:solidFill>
                <a:prstClr val="black"/>
              </a:solidFill>
            </a:endParaRPr>
          </a:p>
          <a:p>
            <a:endParaRPr lang="en-US" dirty="0">
              <a:solidFill>
                <a:prstClr val="black"/>
              </a:solidFill>
            </a:endParaRPr>
          </a:p>
        </p:txBody>
      </p:sp>
      <p:sp>
        <p:nvSpPr>
          <p:cNvPr id="2" name="Rectangle 1"/>
          <p:cNvSpPr/>
          <p:nvPr/>
        </p:nvSpPr>
        <p:spPr>
          <a:xfrm>
            <a:off x="3429000" y="2930622"/>
            <a:ext cx="152400" cy="163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t>
            </a:r>
          </a:p>
        </p:txBody>
      </p:sp>
      <p:sp>
        <p:nvSpPr>
          <p:cNvPr id="5" name="Rectangle 4"/>
          <p:cNvSpPr/>
          <p:nvPr/>
        </p:nvSpPr>
        <p:spPr>
          <a:xfrm>
            <a:off x="3375196" y="2872006"/>
            <a:ext cx="284052" cy="369332"/>
          </a:xfrm>
          <a:prstGeom prst="rect">
            <a:avLst/>
          </a:prstGeom>
        </p:spPr>
        <p:txBody>
          <a:bodyPr wrap="none">
            <a:spAutoFit/>
          </a:bodyPr>
          <a:lstStyle/>
          <a:p>
            <a:r>
              <a:rPr lang="en-US" altLang="en-US" sz="1800" b="1" dirty="0">
                <a:solidFill>
                  <a:prstClr val="black"/>
                </a:solidFill>
              </a:rPr>
              <a:t>-</a:t>
            </a:r>
          </a:p>
        </p:txBody>
      </p:sp>
    </p:spTree>
    <p:extLst>
      <p:ext uri="{BB962C8B-B14F-4D97-AF65-F5344CB8AC3E}">
        <p14:creationId xmlns:p14="http://schemas.microsoft.com/office/powerpoint/2010/main" val="283577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5035" y="381000"/>
            <a:ext cx="6614864" cy="850106"/>
          </a:xfrm>
        </p:spPr>
        <p:txBody>
          <a:bodyPr/>
          <a:lstStyle/>
          <a:p>
            <a:r>
              <a:rPr lang="en-US" b="1" dirty="0" err="1"/>
              <a:t>Karush</a:t>
            </a:r>
            <a:r>
              <a:rPr lang="en-US" b="1" dirty="0"/>
              <a:t>–Kuhn–Tucker </a:t>
            </a:r>
            <a:r>
              <a:rPr lang="en-US" b="1" dirty="0" smtClean="0"/>
              <a:t>(KKT) </a:t>
            </a:r>
            <a:r>
              <a:rPr lang="en-US" b="1" dirty="0"/>
              <a:t>theorem </a:t>
            </a:r>
          </a:p>
        </p:txBody>
      </p:sp>
      <p:sp>
        <p:nvSpPr>
          <p:cNvPr id="3" name="Content Placeholder 2"/>
          <p:cNvSpPr>
            <a:spLocks noGrp="1"/>
          </p:cNvSpPr>
          <p:nvPr>
            <p:ph idx="1"/>
          </p:nvPr>
        </p:nvSpPr>
        <p:spPr/>
        <p:txBody>
          <a:bodyPr>
            <a:normAutofit/>
          </a:bodyPr>
          <a:lstStyle/>
          <a:p>
            <a:r>
              <a:rPr lang="en-US" dirty="0" smtClean="0"/>
              <a:t>KKT </a:t>
            </a:r>
            <a:r>
              <a:rPr lang="en-US" dirty="0"/>
              <a:t>approach to nonlinear programming </a:t>
            </a:r>
            <a:r>
              <a:rPr lang="en-US" dirty="0" smtClean="0"/>
              <a:t> (quadratic) generalizes </a:t>
            </a:r>
            <a:r>
              <a:rPr lang="en-US" dirty="0"/>
              <a:t>the method of </a:t>
            </a:r>
            <a:r>
              <a:rPr lang="en-US" dirty="0">
                <a:hlinkClick r:id="rId2" tooltip="Lagrange multipliers"/>
              </a:rPr>
              <a:t>Lagrange multipliers</a:t>
            </a:r>
            <a:r>
              <a:rPr lang="en-US" dirty="0"/>
              <a:t>, which allows only equality constraints. </a:t>
            </a:r>
            <a:endParaRPr lang="en-US" dirty="0" smtClean="0"/>
          </a:p>
          <a:p>
            <a:r>
              <a:rPr lang="en-US" dirty="0" smtClean="0"/>
              <a:t>KKT allows </a:t>
            </a:r>
            <a:r>
              <a:rPr lang="en-US" dirty="0"/>
              <a:t>inequality </a:t>
            </a:r>
            <a:r>
              <a:rPr lang="en-US" dirty="0" smtClean="0"/>
              <a:t>constraints</a:t>
            </a:r>
          </a:p>
        </p:txBody>
      </p:sp>
    </p:spTree>
    <p:extLst>
      <p:ext uri="{BB962C8B-B14F-4D97-AF65-F5344CB8AC3E}">
        <p14:creationId xmlns:p14="http://schemas.microsoft.com/office/powerpoint/2010/main" val="15015771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96482-7BE9-AE45-BF8D-539579E3F6D5}"/>
              </a:ext>
            </a:extLst>
          </p:cNvPr>
          <p:cNvSpPr>
            <a:spLocks noGrp="1"/>
          </p:cNvSpPr>
          <p:nvPr>
            <p:ph type="title"/>
          </p:nvPr>
        </p:nvSpPr>
        <p:spPr/>
        <p:txBody>
          <a:bodyPr/>
          <a:lstStyle/>
          <a:p>
            <a:r>
              <a:rPr lang="en-IN" dirty="0" err="1"/>
              <a:t>Karush</a:t>
            </a:r>
            <a:r>
              <a:rPr lang="en-IN" dirty="0"/>
              <a:t>-Kuhn-Tucker (KKT) conditions</a:t>
            </a:r>
            <a:endParaRPr lang="en-US" dirty="0"/>
          </a:p>
        </p:txBody>
      </p:sp>
      <p:sp>
        <p:nvSpPr>
          <p:cNvPr id="3" name="Content Placeholder 2">
            <a:extLst>
              <a:ext uri="{FF2B5EF4-FFF2-40B4-BE49-F238E27FC236}">
                <a16:creationId xmlns:a16="http://schemas.microsoft.com/office/drawing/2014/main" id="{51C416F8-E7B0-ED42-8C76-6F96437AA0CB}"/>
              </a:ext>
            </a:extLst>
          </p:cNvPr>
          <p:cNvSpPr>
            <a:spLocks noGrp="1"/>
          </p:cNvSpPr>
          <p:nvPr>
            <p:ph idx="1"/>
          </p:nvPr>
        </p:nvSpPr>
        <p:spPr/>
        <p:txBody>
          <a:bodyPr>
            <a:normAutofit lnSpcReduction="10000"/>
          </a:bodyPr>
          <a:lstStyle/>
          <a:p>
            <a:r>
              <a:rPr lang="en-US" dirty="0"/>
              <a:t>Start with</a:t>
            </a:r>
          </a:p>
          <a:p>
            <a:pPr marL="0" indent="0">
              <a:buNone/>
            </a:pPr>
            <a:r>
              <a:rPr lang="en-US" dirty="0" smtClean="0"/>
              <a:t> 	max f(x) subject to</a:t>
            </a:r>
            <a:endParaRPr lang="en-US" dirty="0"/>
          </a:p>
          <a:p>
            <a:endParaRPr lang="en-US" dirty="0"/>
          </a:p>
          <a:p>
            <a:endParaRPr lang="en-US" dirty="0"/>
          </a:p>
          <a:p>
            <a:r>
              <a:rPr lang="en-US" dirty="0"/>
              <a:t>Make the Lagrangian function</a:t>
            </a:r>
          </a:p>
          <a:p>
            <a:endParaRPr lang="en-US" dirty="0"/>
          </a:p>
          <a:p>
            <a:endParaRPr lang="en-US" dirty="0"/>
          </a:p>
          <a:p>
            <a:r>
              <a:rPr lang="en-US" dirty="0"/>
              <a:t>Take gradient and set to 0 – but other </a:t>
            </a:r>
            <a:r>
              <a:rPr lang="en-US" dirty="0" smtClean="0"/>
              <a:t>conditions </a:t>
            </a:r>
            <a:r>
              <a:rPr lang="en-US" dirty="0"/>
              <a:t>also. </a:t>
            </a:r>
          </a:p>
        </p:txBody>
      </p:sp>
      <p:pic>
        <p:nvPicPr>
          <p:cNvPr id="4" name="Picture 3">
            <a:extLst>
              <a:ext uri="{FF2B5EF4-FFF2-40B4-BE49-F238E27FC236}">
                <a16:creationId xmlns:a16="http://schemas.microsoft.com/office/drawing/2014/main" id="{921374DE-0F5B-3643-AB83-098B266FFBF9}"/>
              </a:ext>
            </a:extLst>
          </p:cNvPr>
          <p:cNvPicPr>
            <a:picLocks noChangeAspect="1"/>
          </p:cNvPicPr>
          <p:nvPr/>
        </p:nvPicPr>
        <p:blipFill rotWithShape="1">
          <a:blip r:embed="rId2"/>
          <a:srcRect t="50458"/>
          <a:stretch/>
        </p:blipFill>
        <p:spPr>
          <a:xfrm>
            <a:off x="2976008" y="2467620"/>
            <a:ext cx="6134894" cy="553545"/>
          </a:xfrm>
          <a:prstGeom prst="rect">
            <a:avLst/>
          </a:prstGeom>
        </p:spPr>
      </p:pic>
      <p:pic>
        <p:nvPicPr>
          <p:cNvPr id="5" name="Picture 4">
            <a:extLst>
              <a:ext uri="{FF2B5EF4-FFF2-40B4-BE49-F238E27FC236}">
                <a16:creationId xmlns:a16="http://schemas.microsoft.com/office/drawing/2014/main" id="{B4C3C448-22CE-674E-9A2C-2084A1DE65AE}"/>
              </a:ext>
            </a:extLst>
          </p:cNvPr>
          <p:cNvPicPr>
            <a:picLocks noChangeAspect="1"/>
          </p:cNvPicPr>
          <p:nvPr/>
        </p:nvPicPr>
        <p:blipFill>
          <a:blip r:embed="rId3"/>
          <a:stretch>
            <a:fillRect/>
          </a:stretch>
        </p:blipFill>
        <p:spPr>
          <a:xfrm>
            <a:off x="2980491" y="4442128"/>
            <a:ext cx="5726363" cy="818052"/>
          </a:xfrm>
          <a:prstGeom prst="rect">
            <a:avLst/>
          </a:prstGeom>
        </p:spPr>
      </p:pic>
    </p:spTree>
    <p:extLst>
      <p:ext uri="{BB962C8B-B14F-4D97-AF65-F5344CB8AC3E}">
        <p14:creationId xmlns:p14="http://schemas.microsoft.com/office/powerpoint/2010/main" val="7586307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96482-7BE9-AE45-BF8D-539579E3F6D5}"/>
              </a:ext>
            </a:extLst>
          </p:cNvPr>
          <p:cNvSpPr>
            <a:spLocks noGrp="1"/>
          </p:cNvSpPr>
          <p:nvPr>
            <p:ph type="title"/>
          </p:nvPr>
        </p:nvSpPr>
        <p:spPr/>
        <p:txBody>
          <a:bodyPr/>
          <a:lstStyle/>
          <a:p>
            <a:r>
              <a:rPr lang="en-US" dirty="0"/>
              <a:t>KKT conditions </a:t>
            </a:r>
          </a:p>
        </p:txBody>
      </p:sp>
      <p:sp>
        <p:nvSpPr>
          <p:cNvPr id="3" name="Content Placeholder 2">
            <a:extLst>
              <a:ext uri="{FF2B5EF4-FFF2-40B4-BE49-F238E27FC236}">
                <a16:creationId xmlns:a16="http://schemas.microsoft.com/office/drawing/2014/main" id="{51C416F8-E7B0-ED42-8C76-6F96437AA0CB}"/>
              </a:ext>
            </a:extLst>
          </p:cNvPr>
          <p:cNvSpPr>
            <a:spLocks noGrp="1"/>
          </p:cNvSpPr>
          <p:nvPr>
            <p:ph idx="1"/>
          </p:nvPr>
        </p:nvSpPr>
        <p:spPr/>
        <p:txBody>
          <a:bodyPr/>
          <a:lstStyle/>
          <a:p>
            <a:r>
              <a:rPr lang="en-US" dirty="0"/>
              <a:t>Make the Lagrangian function</a:t>
            </a:r>
          </a:p>
          <a:p>
            <a:endParaRPr lang="en-US" dirty="0"/>
          </a:p>
          <a:p>
            <a:endParaRPr lang="en-US" dirty="0"/>
          </a:p>
          <a:p>
            <a:r>
              <a:rPr lang="en-US" dirty="0"/>
              <a:t>Necessary conditions to have a minimum are </a:t>
            </a:r>
          </a:p>
        </p:txBody>
      </p:sp>
      <p:pic>
        <p:nvPicPr>
          <p:cNvPr id="5" name="Picture 4">
            <a:extLst>
              <a:ext uri="{FF2B5EF4-FFF2-40B4-BE49-F238E27FC236}">
                <a16:creationId xmlns:a16="http://schemas.microsoft.com/office/drawing/2014/main" id="{B4C3C448-22CE-674E-9A2C-2084A1DE65AE}"/>
              </a:ext>
            </a:extLst>
          </p:cNvPr>
          <p:cNvPicPr>
            <a:picLocks noChangeAspect="1"/>
          </p:cNvPicPr>
          <p:nvPr/>
        </p:nvPicPr>
        <p:blipFill>
          <a:blip r:embed="rId2"/>
          <a:stretch>
            <a:fillRect/>
          </a:stretch>
        </p:blipFill>
        <p:spPr>
          <a:xfrm>
            <a:off x="3155151" y="2335926"/>
            <a:ext cx="5726363" cy="818052"/>
          </a:xfrm>
          <a:prstGeom prst="rect">
            <a:avLst/>
          </a:prstGeom>
        </p:spPr>
      </p:pic>
      <p:pic>
        <p:nvPicPr>
          <p:cNvPr id="6" name="Picture 5">
            <a:extLst>
              <a:ext uri="{FF2B5EF4-FFF2-40B4-BE49-F238E27FC236}">
                <a16:creationId xmlns:a16="http://schemas.microsoft.com/office/drawing/2014/main" id="{F6B093B3-DFB1-1646-AD4C-6EDF1720D91B}"/>
              </a:ext>
            </a:extLst>
          </p:cNvPr>
          <p:cNvPicPr>
            <a:picLocks noChangeAspect="1"/>
          </p:cNvPicPr>
          <p:nvPr/>
        </p:nvPicPr>
        <p:blipFill>
          <a:blip r:embed="rId3"/>
          <a:stretch>
            <a:fillRect/>
          </a:stretch>
        </p:blipFill>
        <p:spPr>
          <a:xfrm>
            <a:off x="3854401" y="4001294"/>
            <a:ext cx="4327861" cy="2522132"/>
          </a:xfrm>
          <a:prstGeom prst="rect">
            <a:avLst/>
          </a:prstGeom>
        </p:spPr>
      </p:pic>
    </p:spTree>
    <p:extLst>
      <p:ext uri="{BB962C8B-B14F-4D97-AF65-F5344CB8AC3E}">
        <p14:creationId xmlns:p14="http://schemas.microsoft.com/office/powerpoint/2010/main" val="2405042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6181" name="Rectangle 5"/>
              <p:cNvSpPr>
                <a:spLocks noChangeArrowheads="1"/>
              </p:cNvSpPr>
              <p:nvPr/>
            </p:nvSpPr>
            <p:spPr bwMode="auto">
              <a:xfrm>
                <a:off x="1752600" y="1447800"/>
                <a:ext cx="8229600" cy="5029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
                    <a:srgbClr val="4F81BD"/>
                  </a:buClr>
                </a:pPr>
                <a:r>
                  <a:rPr lang="en-US" altLang="zh-CN" sz="2000" b="1" dirty="0">
                    <a:solidFill>
                      <a:prstClr val="black"/>
                    </a:solidFill>
                  </a:rPr>
                  <a:t>The solution involves constructing a </a:t>
                </a:r>
                <a:r>
                  <a:rPr lang="en-US" altLang="zh-CN" sz="2000" b="1" i="1" dirty="0">
                    <a:solidFill>
                      <a:prstClr val="black"/>
                    </a:solidFill>
                  </a:rPr>
                  <a:t>dual problem </a:t>
                </a:r>
                <a:r>
                  <a:rPr lang="en-US" altLang="zh-CN" sz="2000" b="1" dirty="0">
                    <a:solidFill>
                      <a:prstClr val="black"/>
                    </a:solidFill>
                  </a:rPr>
                  <a:t>where a </a:t>
                </a:r>
                <a:r>
                  <a:rPr lang="en-US" altLang="zh-CN" sz="2000" b="1" i="1" dirty="0">
                    <a:solidFill>
                      <a:prstClr val="black"/>
                    </a:solidFill>
                  </a:rPr>
                  <a:t>Lagrange multiplier</a:t>
                </a:r>
                <a:r>
                  <a:rPr lang="en-US" altLang="zh-CN" sz="2000" b="1" dirty="0">
                    <a:solidFill>
                      <a:prstClr val="black"/>
                    </a:solidFill>
                  </a:rPr>
                  <a:t> </a:t>
                </a:r>
                <a:r>
                  <a:rPr lang="el-GR" altLang="en-US" sz="2000" b="1" i="1" dirty="0">
                    <a:solidFill>
                      <a:prstClr val="black"/>
                    </a:solidFill>
                    <a:cs typeface="Times New Roman" panose="02020603050405020304" pitchFamily="18" charset="0"/>
                  </a:rPr>
                  <a:t>α</a:t>
                </a:r>
                <a:r>
                  <a:rPr lang="en-US" altLang="zh-CN" sz="2000" b="1" i="1" baseline="-25000" dirty="0" err="1">
                    <a:solidFill>
                      <a:prstClr val="black"/>
                    </a:solidFill>
                    <a:cs typeface="Times New Roman" panose="02020603050405020304" pitchFamily="18" charset="0"/>
                  </a:rPr>
                  <a:t>i</a:t>
                </a:r>
                <a:r>
                  <a:rPr lang="en-US" altLang="zh-CN" sz="2000" b="1" i="1" baseline="-25000" dirty="0">
                    <a:solidFill>
                      <a:prstClr val="black"/>
                    </a:solidFill>
                    <a:cs typeface="Times New Roman" panose="02020603050405020304" pitchFamily="18" charset="0"/>
                  </a:rPr>
                  <a:t> </a:t>
                </a:r>
                <a:r>
                  <a:rPr lang="en-US" altLang="zh-CN" sz="2000" b="1" dirty="0">
                    <a:solidFill>
                      <a:prstClr val="black"/>
                    </a:solidFill>
                    <a:cs typeface="Times New Roman" panose="02020603050405020304" pitchFamily="18" charset="0"/>
                  </a:rPr>
                  <a:t>is associated with every constraint in the primary problem</a:t>
                </a:r>
                <a:r>
                  <a:rPr lang="en-US" altLang="zh-CN" sz="2000" b="1" dirty="0">
                    <a:solidFill>
                      <a:prstClr val="black"/>
                    </a:solidFill>
                  </a:rPr>
                  <a:t>:</a:t>
                </a:r>
              </a:p>
              <a:p>
                <a:pPr>
                  <a:buClr>
                    <a:srgbClr val="4F81BD"/>
                  </a:buClr>
                </a:pPr>
                <a:endParaRPr lang="en-US" altLang="zh-CN" sz="2000" b="1" dirty="0">
                  <a:solidFill>
                    <a:prstClr val="black"/>
                  </a:solidFill>
                </a:endParaRPr>
              </a:p>
              <a:p>
                <a:pPr>
                  <a:buClr>
                    <a:srgbClr val="4F81BD"/>
                  </a:buClr>
                </a:pPr>
                <a:endParaRPr lang="en-US" altLang="zh-CN" sz="2000" b="1" dirty="0">
                  <a:solidFill>
                    <a:prstClr val="black"/>
                  </a:solidFill>
                </a:endParaRPr>
              </a:p>
              <a:p>
                <a:pPr>
                  <a:buClr>
                    <a:srgbClr val="4F81BD"/>
                  </a:buClr>
                </a:pPr>
                <a:endParaRPr lang="en-US" altLang="zh-CN" sz="2000" b="1" dirty="0">
                  <a:solidFill>
                    <a:prstClr val="black"/>
                  </a:solidFill>
                </a:endParaRPr>
              </a:p>
              <a:p>
                <a:pPr>
                  <a:buClr>
                    <a:srgbClr val="4F81BD"/>
                  </a:buClr>
                </a:pPr>
                <a:r>
                  <a:rPr lang="en-US" altLang="zh-CN" sz="2000" b="1" dirty="0">
                    <a:solidFill>
                      <a:prstClr val="black"/>
                    </a:solidFill>
                  </a:rPr>
                  <a:t>Taking partial derivative with respect to w </a:t>
                </a:r>
                <a14:m>
                  <m:oMath xmlns:m="http://schemas.openxmlformats.org/officeDocument/2006/math">
                    <m:r>
                      <a:rPr lang="en-US" altLang="zh-CN" sz="2000" b="1">
                        <a:solidFill>
                          <a:prstClr val="black"/>
                        </a:solidFill>
                        <a:latin typeface="Cambria Math" panose="02040503050406030204" pitchFamily="18" charset="0"/>
                      </a:rPr>
                      <m:t>, </m:t>
                    </m:r>
                    <m:f>
                      <m:fPr>
                        <m:ctrlPr>
                          <a:rPr lang="en-US" altLang="zh-CN" sz="2000" b="1" i="1">
                            <a:solidFill>
                              <a:prstClr val="black"/>
                            </a:solidFill>
                            <a:latin typeface="Cambria Math" panose="02040503050406030204" pitchFamily="18" charset="0"/>
                          </a:rPr>
                        </m:ctrlPr>
                      </m:fPr>
                      <m:num>
                        <m:r>
                          <a:rPr lang="en-US" altLang="zh-CN" sz="2000" b="1" i="1">
                            <a:solidFill>
                              <a:prstClr val="black"/>
                            </a:solidFill>
                            <a:latin typeface="Cambria Math" panose="02040503050406030204" pitchFamily="18" charset="0"/>
                          </a:rPr>
                          <m:t>𝝏</m:t>
                        </m:r>
                        <m:r>
                          <a:rPr lang="en-US" altLang="zh-CN" sz="2000" b="1" i="1">
                            <a:solidFill>
                              <a:prstClr val="black"/>
                            </a:solidFill>
                            <a:latin typeface="Cambria Math" panose="02040503050406030204" pitchFamily="18" charset="0"/>
                          </a:rPr>
                          <m:t>𝑳</m:t>
                        </m:r>
                      </m:num>
                      <m:den>
                        <m:r>
                          <a:rPr lang="en-US" altLang="zh-CN" sz="2000" b="1" i="1">
                            <a:solidFill>
                              <a:prstClr val="black"/>
                            </a:solidFill>
                            <a:latin typeface="Cambria Math" panose="02040503050406030204" pitchFamily="18" charset="0"/>
                          </a:rPr>
                          <m:t>𝝏</m:t>
                        </m:r>
                        <m:r>
                          <a:rPr lang="en-US" altLang="zh-CN" sz="2000" b="1" i="1">
                            <a:solidFill>
                              <a:prstClr val="black"/>
                            </a:solidFill>
                            <a:latin typeface="Cambria Math" panose="02040503050406030204" pitchFamily="18" charset="0"/>
                          </a:rPr>
                          <m:t>𝒘</m:t>
                        </m:r>
                      </m:den>
                    </m:f>
                  </m:oMath>
                </a14:m>
                <a:r>
                  <a:rPr lang="en-US" altLang="zh-CN" sz="2000" b="1" dirty="0">
                    <a:solidFill>
                      <a:prstClr val="black"/>
                    </a:solidFill>
                  </a:rPr>
                  <a:t> = 0</a:t>
                </a:r>
              </a:p>
              <a:p>
                <a:pPr lvl="1">
                  <a:buClr>
                    <a:srgbClr val="C0504D"/>
                  </a:buClr>
                </a:pPr>
                <a:r>
                  <a:rPr lang="en-US" altLang="zh-CN" sz="2000" dirty="0">
                    <a:solidFill>
                      <a:prstClr val="black"/>
                    </a:solidFill>
                  </a:rPr>
                  <a:t>w</a:t>
                </a:r>
                <a:r>
                  <a:rPr lang="en-US" altLang="zh-CN" sz="2000" b="1" dirty="0">
                    <a:solidFill>
                      <a:prstClr val="black"/>
                    </a:solidFill>
                    <a:latin typeface="Times New Roman" panose="02020603050405020304" pitchFamily="18" charset="0"/>
                  </a:rPr>
                  <a:t> - </a:t>
                </a:r>
                <a:r>
                  <a:rPr lang="el-GR" altLang="en-US" sz="2000" dirty="0">
                    <a:solidFill>
                      <a:prstClr val="black"/>
                    </a:solidFill>
                    <a:latin typeface="Times New Roman" panose="02020603050405020304" pitchFamily="18" charset="0"/>
                    <a:cs typeface="Times New Roman" panose="02020603050405020304" pitchFamily="18" charset="0"/>
                  </a:rPr>
                  <a:t>Σ</a:t>
                </a:r>
                <a:r>
                  <a:rPr lang="en-US" altLang="zh-CN" sz="2000" i="1" dirty="0">
                    <a:solidFill>
                      <a:prstClr val="black"/>
                    </a:solidFill>
                    <a:latin typeface="Times New Roman" panose="02020603050405020304" pitchFamily="18" charset="0"/>
                  </a:rPr>
                  <a:t> </a:t>
                </a:r>
                <a:r>
                  <a:rPr lang="el-GR" altLang="en-US" sz="2000" i="1" dirty="0">
                    <a:solidFill>
                      <a:prstClr val="black"/>
                    </a:solidFill>
                    <a:latin typeface="Times New Roman" panose="02020603050405020304" pitchFamily="18" charset="0"/>
                    <a:cs typeface="Times New Roman" panose="02020603050405020304" pitchFamily="18" charset="0"/>
                  </a:rPr>
                  <a:t>α</a:t>
                </a:r>
                <a:r>
                  <a:rPr lang="en-US" altLang="zh-CN" sz="2000" i="1" baseline="-25000" dirty="0" err="1">
                    <a:solidFill>
                      <a:prstClr val="black"/>
                    </a:solidFill>
                    <a:latin typeface="Times New Roman" panose="02020603050405020304" pitchFamily="18" charset="0"/>
                    <a:cs typeface="Times New Roman" panose="02020603050405020304" pitchFamily="18" charset="0"/>
                  </a:rPr>
                  <a:t>i</a:t>
                </a:r>
                <a:r>
                  <a:rPr lang="en-US" altLang="zh-CN" sz="2000" i="1" baseline="-25000" dirty="0">
                    <a:solidFill>
                      <a:prstClr val="black"/>
                    </a:solidFill>
                    <a:latin typeface="Times New Roman" panose="02020603050405020304" pitchFamily="18" charset="0"/>
                    <a:cs typeface="Times New Roman" panose="02020603050405020304" pitchFamily="18" charset="0"/>
                  </a:rPr>
                  <a:t> </a:t>
                </a:r>
                <a:r>
                  <a:rPr lang="en-US" altLang="zh-CN" sz="2000" i="1" dirty="0">
                    <a:solidFill>
                      <a:prstClr val="black"/>
                    </a:solidFill>
                    <a:latin typeface="Times New Roman" panose="02020603050405020304" pitchFamily="18" charset="0"/>
                  </a:rPr>
                  <a:t>y</a:t>
                </a:r>
                <a:r>
                  <a:rPr lang="en-US" altLang="zh-CN" sz="2000" i="1" baseline="-25000" dirty="0">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rPr>
                  <a:t>x</a:t>
                </a:r>
                <a:r>
                  <a:rPr lang="en-US" altLang="zh-CN" sz="2000" b="1" baseline="-25000" dirty="0">
                    <a:solidFill>
                      <a:prstClr val="black"/>
                    </a:solidFill>
                    <a:latin typeface="Times New Roman" panose="02020603050405020304" pitchFamily="18" charset="0"/>
                  </a:rPr>
                  <a:t>i</a:t>
                </a:r>
                <a:r>
                  <a:rPr lang="en-US" altLang="zh-CN" sz="2000" b="1" dirty="0">
                    <a:solidFill>
                      <a:prstClr val="black"/>
                    </a:solidFill>
                    <a:latin typeface="Times New Roman" panose="02020603050405020304" pitchFamily="18" charset="0"/>
                  </a:rPr>
                  <a:t> = 0</a:t>
                </a:r>
              </a:p>
              <a:p>
                <a:pPr lvl="1">
                  <a:buClr>
                    <a:srgbClr val="C0504D"/>
                  </a:buClr>
                </a:pPr>
                <a:r>
                  <a:rPr lang="en-US" altLang="zh-CN" sz="2000" dirty="0">
                    <a:solidFill>
                      <a:prstClr val="black"/>
                    </a:solidFill>
                  </a:rPr>
                  <a:t>w</a:t>
                </a:r>
                <a:r>
                  <a:rPr lang="en-US" altLang="zh-CN" sz="2000" b="1" dirty="0">
                    <a:solidFill>
                      <a:prstClr val="black"/>
                    </a:solidFill>
                    <a:latin typeface="Times New Roman" panose="02020603050405020304" pitchFamily="18" charset="0"/>
                  </a:rPr>
                  <a:t>  = </a:t>
                </a:r>
                <a:r>
                  <a:rPr lang="el-GR" altLang="en-US" sz="2000" dirty="0">
                    <a:solidFill>
                      <a:prstClr val="black"/>
                    </a:solidFill>
                    <a:latin typeface="Times New Roman" panose="02020603050405020304" pitchFamily="18" charset="0"/>
                    <a:cs typeface="Times New Roman" panose="02020603050405020304" pitchFamily="18" charset="0"/>
                  </a:rPr>
                  <a:t>Σ</a:t>
                </a:r>
                <a:r>
                  <a:rPr lang="en-US" altLang="zh-CN" sz="2000" i="1" dirty="0">
                    <a:solidFill>
                      <a:prstClr val="black"/>
                    </a:solidFill>
                    <a:latin typeface="Times New Roman" panose="02020603050405020304" pitchFamily="18" charset="0"/>
                  </a:rPr>
                  <a:t> </a:t>
                </a:r>
                <a:r>
                  <a:rPr lang="el-GR" altLang="en-US" sz="2000" i="1" dirty="0">
                    <a:solidFill>
                      <a:prstClr val="black"/>
                    </a:solidFill>
                    <a:latin typeface="Times New Roman" panose="02020603050405020304" pitchFamily="18" charset="0"/>
                    <a:cs typeface="Times New Roman" panose="02020603050405020304" pitchFamily="18" charset="0"/>
                  </a:rPr>
                  <a:t>α</a:t>
                </a:r>
                <a:r>
                  <a:rPr lang="en-US" altLang="zh-CN" sz="2000" i="1" baseline="-25000" dirty="0" err="1">
                    <a:solidFill>
                      <a:prstClr val="black"/>
                    </a:solidFill>
                    <a:latin typeface="Times New Roman" panose="02020603050405020304" pitchFamily="18" charset="0"/>
                    <a:cs typeface="Times New Roman" panose="02020603050405020304" pitchFamily="18" charset="0"/>
                  </a:rPr>
                  <a:t>i</a:t>
                </a:r>
                <a:r>
                  <a:rPr lang="en-US" altLang="zh-CN" sz="2000" i="1" baseline="-25000" dirty="0">
                    <a:solidFill>
                      <a:prstClr val="black"/>
                    </a:solidFill>
                    <a:latin typeface="Times New Roman" panose="02020603050405020304" pitchFamily="18" charset="0"/>
                    <a:cs typeface="Times New Roman" panose="02020603050405020304" pitchFamily="18" charset="0"/>
                  </a:rPr>
                  <a:t> </a:t>
                </a:r>
                <a:r>
                  <a:rPr lang="en-US" altLang="zh-CN" sz="2000" i="1" dirty="0">
                    <a:solidFill>
                      <a:prstClr val="black"/>
                    </a:solidFill>
                    <a:latin typeface="Times New Roman" panose="02020603050405020304" pitchFamily="18" charset="0"/>
                  </a:rPr>
                  <a:t>y</a:t>
                </a:r>
                <a:r>
                  <a:rPr lang="en-US" altLang="zh-CN" sz="2000" i="1" baseline="-25000" dirty="0">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rPr>
                  <a:t>x</a:t>
                </a:r>
                <a:r>
                  <a:rPr lang="en-US" altLang="zh-CN" sz="2000" b="1" baseline="-25000" dirty="0">
                    <a:solidFill>
                      <a:prstClr val="black"/>
                    </a:solidFill>
                    <a:latin typeface="Times New Roman" panose="02020603050405020304" pitchFamily="18" charset="0"/>
                  </a:rPr>
                  <a:t>i</a:t>
                </a:r>
                <a:endParaRPr lang="en-US" altLang="zh-CN" sz="2000" b="1" dirty="0">
                  <a:solidFill>
                    <a:prstClr val="black"/>
                  </a:solidFill>
                  <a:latin typeface="Times New Roman" panose="02020603050405020304" pitchFamily="18" charset="0"/>
                </a:endParaRPr>
              </a:p>
              <a:p>
                <a:pPr>
                  <a:buClr>
                    <a:srgbClr val="4F81BD"/>
                  </a:buClr>
                </a:pPr>
                <a:r>
                  <a:rPr lang="en-US" altLang="zh-CN" sz="2000" b="1" dirty="0">
                    <a:solidFill>
                      <a:prstClr val="black"/>
                    </a:solidFill>
                  </a:rPr>
                  <a:t>Taking partial derivative with respect to b, </a:t>
                </a:r>
                <a14:m>
                  <m:oMath xmlns:m="http://schemas.openxmlformats.org/officeDocument/2006/math">
                    <m:f>
                      <m:fPr>
                        <m:ctrlPr>
                          <a:rPr lang="en-US" altLang="zh-CN" sz="2000" b="1" i="1">
                            <a:solidFill>
                              <a:prstClr val="black"/>
                            </a:solidFill>
                            <a:latin typeface="Cambria Math" panose="02040503050406030204" pitchFamily="18" charset="0"/>
                          </a:rPr>
                        </m:ctrlPr>
                      </m:fPr>
                      <m:num>
                        <m:r>
                          <a:rPr lang="en-US" altLang="zh-CN" sz="2000" b="1" i="1">
                            <a:solidFill>
                              <a:prstClr val="black"/>
                            </a:solidFill>
                            <a:latin typeface="Cambria Math" panose="02040503050406030204" pitchFamily="18" charset="0"/>
                          </a:rPr>
                          <m:t>𝝏</m:t>
                        </m:r>
                        <m:r>
                          <a:rPr lang="en-US" altLang="zh-CN" sz="2000" b="1" i="1">
                            <a:solidFill>
                              <a:prstClr val="black"/>
                            </a:solidFill>
                            <a:latin typeface="Cambria Math" panose="02040503050406030204" pitchFamily="18" charset="0"/>
                          </a:rPr>
                          <m:t>𝑳</m:t>
                        </m:r>
                      </m:num>
                      <m:den>
                        <m:r>
                          <a:rPr lang="en-US" altLang="zh-CN" sz="2000" b="1" i="1">
                            <a:solidFill>
                              <a:prstClr val="black"/>
                            </a:solidFill>
                            <a:latin typeface="Cambria Math" panose="02040503050406030204" pitchFamily="18" charset="0"/>
                          </a:rPr>
                          <m:t>𝝏</m:t>
                        </m:r>
                        <m:r>
                          <a:rPr lang="en-US" altLang="zh-CN" sz="2000" b="1" i="1">
                            <a:solidFill>
                              <a:prstClr val="black"/>
                            </a:solidFill>
                            <a:latin typeface="Cambria Math" panose="02040503050406030204" pitchFamily="18" charset="0"/>
                          </a:rPr>
                          <m:t>𝒃</m:t>
                        </m:r>
                      </m:den>
                    </m:f>
                  </m:oMath>
                </a14:m>
                <a:r>
                  <a:rPr lang="en-US" altLang="zh-CN" sz="2000" b="1" dirty="0">
                    <a:solidFill>
                      <a:prstClr val="black"/>
                    </a:solidFill>
                  </a:rPr>
                  <a:t> = 0</a:t>
                </a:r>
              </a:p>
              <a:p>
                <a:pPr lvl="1">
                  <a:buClr>
                    <a:srgbClr val="C0504D"/>
                  </a:buClr>
                </a:pPr>
                <a:r>
                  <a:rPr lang="en-US" altLang="zh-CN" sz="2000" dirty="0">
                    <a:solidFill>
                      <a:prstClr val="black"/>
                    </a:solidFill>
                    <a:latin typeface="Times New Roman" panose="02020603050405020304" pitchFamily="18" charset="0"/>
                  </a:rPr>
                  <a:t>- </a:t>
                </a:r>
                <a:r>
                  <a:rPr lang="el-GR" altLang="en-US" sz="2000" dirty="0">
                    <a:solidFill>
                      <a:prstClr val="black"/>
                    </a:solidFill>
                    <a:latin typeface="Times New Roman" panose="02020603050405020304" pitchFamily="18" charset="0"/>
                  </a:rPr>
                  <a:t>Σ</a:t>
                </a:r>
                <a:r>
                  <a:rPr lang="en-US" altLang="zh-CN" sz="2000" dirty="0">
                    <a:solidFill>
                      <a:prstClr val="black"/>
                    </a:solidFill>
                    <a:latin typeface="Times New Roman" panose="02020603050405020304" pitchFamily="18" charset="0"/>
                  </a:rPr>
                  <a:t> </a:t>
                </a:r>
                <a:r>
                  <a:rPr lang="el-GR" altLang="en-US" sz="2000" dirty="0">
                    <a:solidFill>
                      <a:prstClr val="black"/>
                    </a:solidFill>
                    <a:latin typeface="Times New Roman" panose="02020603050405020304" pitchFamily="18" charset="0"/>
                    <a:cs typeface="Times New Roman" panose="02020603050405020304" pitchFamily="18" charset="0"/>
                  </a:rPr>
                  <a:t>α</a:t>
                </a:r>
                <a:r>
                  <a:rPr lang="en-US" altLang="zh-CN" sz="2000" baseline="-25000" dirty="0" err="1">
                    <a:solidFill>
                      <a:prstClr val="black"/>
                    </a:solidFill>
                    <a:latin typeface="Times New Roman" panose="02020603050405020304" pitchFamily="18" charset="0"/>
                    <a:cs typeface="Times New Roman" panose="02020603050405020304" pitchFamily="18" charset="0"/>
                  </a:rPr>
                  <a:t>i</a:t>
                </a:r>
                <a:r>
                  <a:rPr lang="en-US" altLang="zh-CN" sz="2000" baseline="-25000"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rPr>
                  <a:t>y</a:t>
                </a:r>
                <a:r>
                  <a:rPr lang="en-US" altLang="zh-CN" sz="2000" baseline="-25000" dirty="0">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 0</a:t>
                </a:r>
              </a:p>
              <a:p>
                <a:pPr lvl="1">
                  <a:buClr>
                    <a:srgbClr val="C0504D"/>
                  </a:buClr>
                </a:pPr>
                <a:r>
                  <a:rPr lang="el-GR" altLang="en-US" sz="2000" dirty="0">
                    <a:solidFill>
                      <a:prstClr val="black"/>
                    </a:solidFill>
                    <a:latin typeface="Times New Roman" panose="02020603050405020304" pitchFamily="18" charset="0"/>
                  </a:rPr>
                  <a:t>Σ</a:t>
                </a:r>
                <a:r>
                  <a:rPr lang="en-US" altLang="zh-CN" sz="2000" dirty="0">
                    <a:solidFill>
                      <a:prstClr val="black"/>
                    </a:solidFill>
                    <a:latin typeface="Times New Roman" panose="02020603050405020304" pitchFamily="18" charset="0"/>
                  </a:rPr>
                  <a:t> </a:t>
                </a:r>
                <a:r>
                  <a:rPr lang="el-GR" altLang="en-US" sz="2000" dirty="0">
                    <a:solidFill>
                      <a:prstClr val="black"/>
                    </a:solidFill>
                    <a:latin typeface="Times New Roman" panose="02020603050405020304" pitchFamily="18" charset="0"/>
                    <a:cs typeface="Times New Roman" panose="02020603050405020304" pitchFamily="18" charset="0"/>
                  </a:rPr>
                  <a:t>α</a:t>
                </a:r>
                <a:r>
                  <a:rPr lang="en-US" altLang="zh-CN" sz="2000" baseline="-25000" dirty="0" err="1">
                    <a:solidFill>
                      <a:prstClr val="black"/>
                    </a:solidFill>
                    <a:latin typeface="Times New Roman" panose="02020603050405020304" pitchFamily="18" charset="0"/>
                    <a:cs typeface="Times New Roman" panose="02020603050405020304" pitchFamily="18" charset="0"/>
                  </a:rPr>
                  <a:t>i</a:t>
                </a:r>
                <a:r>
                  <a:rPr lang="en-US" altLang="zh-CN" sz="2000" baseline="-25000"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rPr>
                  <a:t>y</a:t>
                </a:r>
                <a:r>
                  <a:rPr lang="en-US" altLang="zh-CN" sz="2000" baseline="-25000" dirty="0">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 0</a:t>
                </a:r>
              </a:p>
              <a:p>
                <a:pPr lvl="1">
                  <a:buClr>
                    <a:srgbClr val="C0504D"/>
                  </a:buClr>
                </a:pPr>
                <a:endParaRPr lang="en-US" altLang="zh-CN" sz="2000" dirty="0">
                  <a:solidFill>
                    <a:prstClr val="black"/>
                  </a:solidFill>
                  <a:latin typeface="Times New Roman" panose="02020603050405020304" pitchFamily="18" charset="0"/>
                </a:endParaRPr>
              </a:p>
            </p:txBody>
          </p:sp>
        </mc:Choice>
        <mc:Fallback xmlns="">
          <p:sp>
            <p:nvSpPr>
              <p:cNvPr id="306181" name="Rectangle 5"/>
              <p:cNvSpPr>
                <a:spLocks noRot="1" noChangeAspect="1" noMove="1" noResize="1" noEditPoints="1" noAdjustHandles="1" noChangeArrowheads="1" noChangeShapeType="1" noTextEdit="1"/>
              </p:cNvSpPr>
              <p:nvPr/>
            </p:nvSpPr>
            <p:spPr bwMode="auto">
              <a:xfrm>
                <a:off x="1752600" y="1447800"/>
                <a:ext cx="8229600" cy="5029200"/>
              </a:xfrm>
              <a:prstGeom prst="rect">
                <a:avLst/>
              </a:prstGeom>
              <a:blipFill>
                <a:blip r:embed="rId2"/>
                <a:stretch>
                  <a:fillRect l="-74" t="-606" r="-59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Box 7"/>
              <p:cNvSpPr txBox="1">
                <a:spLocks noChangeArrowheads="1"/>
              </p:cNvSpPr>
              <p:nvPr/>
            </p:nvSpPr>
            <p:spPr bwMode="auto">
              <a:xfrm>
                <a:off x="2819400" y="2667000"/>
                <a:ext cx="5638800" cy="624082"/>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2400" dirty="0">
                    <a:solidFill>
                      <a:prstClr val="black"/>
                    </a:solidFill>
                    <a:latin typeface="Times New Roman" panose="02020603050405020304" pitchFamily="18" charset="0"/>
                  </a:rPr>
                  <a:t>L(w, b,</a:t>
                </a:r>
                <a:r>
                  <a:rPr lang="el-GR" altLang="en-US" sz="2400" i="1" dirty="0">
                    <a:solidFill>
                      <a:prstClr val="black"/>
                    </a:solidFill>
                    <a:latin typeface="Times New Roman" panose="02020603050405020304" pitchFamily="18" charset="0"/>
                    <a:cs typeface="Times New Roman" panose="02020603050405020304" pitchFamily="18" charset="0"/>
                  </a:rPr>
                  <a:t> α</a:t>
                </a:r>
                <a:r>
                  <a:rPr lang="en-US" altLang="zh-CN" sz="2400" i="1" baseline="-25000" dirty="0">
                    <a:solidFill>
                      <a:prstClr val="black"/>
                    </a:solidFill>
                    <a:latin typeface="Times New Roman" panose="02020603050405020304" pitchFamily="18" charset="0"/>
                    <a:cs typeface="Times New Roman" panose="02020603050405020304" pitchFamily="18" charset="0"/>
                  </a:rPr>
                  <a:t>i</a:t>
                </a:r>
                <a:r>
                  <a:rPr lang="en-US" altLang="zh-CN" sz="24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 </a:t>
                </a:r>
                <a14:m>
                  <m:oMath xmlns:m="http://schemas.openxmlformats.org/officeDocument/2006/math">
                    <m:f>
                      <m:fPr>
                        <m:ctrlPr>
                          <a:rPr lang="en-US" altLang="zh-CN" sz="2400" b="1" i="1">
                            <a:solidFill>
                              <a:prstClr val="black"/>
                            </a:solidFill>
                            <a:latin typeface="Cambria Math" panose="02040503050406030204" pitchFamily="18" charset="0"/>
                          </a:rPr>
                        </m:ctrlPr>
                      </m:fPr>
                      <m:num>
                        <m:r>
                          <a:rPr lang="en-US" altLang="zh-CN" sz="2400" b="1" i="1">
                            <a:solidFill>
                              <a:prstClr val="black"/>
                            </a:solidFill>
                            <a:latin typeface="Cambria Math" panose="02040503050406030204" pitchFamily="18" charset="0"/>
                          </a:rPr>
                          <m:t>𝟏</m:t>
                        </m:r>
                      </m:num>
                      <m:den>
                        <m:r>
                          <a:rPr lang="en-US" altLang="zh-CN" sz="2400" b="1" i="1">
                            <a:solidFill>
                              <a:prstClr val="black"/>
                            </a:solidFill>
                            <a:latin typeface="Cambria Math" panose="02040503050406030204" pitchFamily="18" charset="0"/>
                          </a:rPr>
                          <m:t>𝟐</m:t>
                        </m:r>
                      </m:den>
                    </m:f>
                  </m:oMath>
                </a14:m>
                <a:r>
                  <a:rPr lang="en-US" altLang="zh-CN" sz="2400" b="1" dirty="0">
                    <a:solidFill>
                      <a:prstClr val="black"/>
                    </a:solidFill>
                    <a:latin typeface="Times New Roman" panose="02020603050405020304" pitchFamily="18" charset="0"/>
                  </a:rPr>
                  <a:t>||w||</a:t>
                </a:r>
                <a:r>
                  <a:rPr lang="en-US" altLang="zh-CN" sz="2400" b="1" baseline="30000" dirty="0">
                    <a:solidFill>
                      <a:prstClr val="black"/>
                    </a:solidFill>
                    <a:latin typeface="Times New Roman" panose="02020603050405020304" pitchFamily="18" charset="0"/>
                  </a:rPr>
                  <a:t>2</a:t>
                </a:r>
                <a:r>
                  <a:rPr lang="en-US" altLang="zh-CN" sz="2400" dirty="0">
                    <a:solidFill>
                      <a:prstClr val="black"/>
                    </a:solidFill>
                    <a:latin typeface="Times New Roman" panose="02020603050405020304" pitchFamily="18" charset="0"/>
                  </a:rPr>
                  <a:t> -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err="1">
                    <a:solidFill>
                      <a:prstClr val="black"/>
                    </a:solidFill>
                    <a:latin typeface="Times New Roman" panose="02020603050405020304" pitchFamily="18" charset="0"/>
                    <a:cs typeface="Times New Roman" panose="02020603050405020304" pitchFamily="18" charset="0"/>
                  </a:rPr>
                  <a:t>i</a:t>
                </a:r>
                <a:r>
                  <a:rPr lang="en-US" altLang="zh-CN" sz="2400" i="1" baseline="-25000" dirty="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y</a:t>
                </a:r>
                <a:r>
                  <a:rPr lang="en-US" altLang="zh-CN" sz="2400" i="1" baseline="-25000" dirty="0">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 (</a:t>
                </a:r>
                <a:r>
                  <a:rPr lang="en-US" altLang="zh-CN" sz="2400" b="1" dirty="0">
                    <a:solidFill>
                      <a:prstClr val="black"/>
                    </a:solidFill>
                    <a:latin typeface="Times New Roman" panose="02020603050405020304" pitchFamily="18" charset="0"/>
                  </a:rPr>
                  <a:t>w</a:t>
                </a:r>
                <a:r>
                  <a:rPr lang="en-US" altLang="zh-CN" sz="2400" b="1" baseline="30000" dirty="0">
                    <a:solidFill>
                      <a:prstClr val="black"/>
                    </a:solidFill>
                    <a:latin typeface="Times New Roman" panose="02020603050405020304" pitchFamily="18" charset="0"/>
                  </a:rPr>
                  <a:t>T</a:t>
                </a:r>
                <a:r>
                  <a:rPr lang="en-US" altLang="zh-CN" sz="2400" b="1" dirty="0">
                    <a:solidFill>
                      <a:prstClr val="black"/>
                    </a:solidFill>
                    <a:latin typeface="Times New Roman" panose="02020603050405020304" pitchFamily="18" charset="0"/>
                  </a:rPr>
                  <a:t>x</a:t>
                </a:r>
                <a:r>
                  <a:rPr lang="en-US" altLang="zh-CN" sz="2400" b="1" baseline="-25000" dirty="0">
                    <a:solidFill>
                      <a:prstClr val="black"/>
                    </a:solidFill>
                    <a:latin typeface="Times New Roman" panose="02020603050405020304" pitchFamily="18" charset="0"/>
                  </a:rPr>
                  <a:t>i</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 </a:t>
                </a:r>
                <a:r>
                  <a:rPr lang="en-US" altLang="zh-CN" sz="2400" i="1" dirty="0">
                    <a:solidFill>
                      <a:prstClr val="black"/>
                    </a:solidFill>
                    <a:latin typeface="Times New Roman" panose="02020603050405020304" pitchFamily="18" charset="0"/>
                  </a:rPr>
                  <a:t>b</a:t>
                </a:r>
                <a:r>
                  <a:rPr lang="en-US" altLang="zh-CN" sz="2400" dirty="0">
                    <a:solidFill>
                      <a:prstClr val="black"/>
                    </a:solidFill>
                    <a:latin typeface="Times New Roman" panose="02020603050405020304" pitchFamily="18" charset="0"/>
                  </a:rPr>
                  <a:t>) -1]</a:t>
                </a:r>
                <a:endParaRPr lang="en-US" altLang="zh-CN" sz="2400"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6" name="Text Box 7"/>
              <p:cNvSpPr txBox="1">
                <a:spLocks noRot="1" noChangeAspect="1" noMove="1" noResize="1" noEditPoints="1" noAdjustHandles="1" noChangeArrowheads="1" noChangeShapeType="1" noTextEdit="1"/>
              </p:cNvSpPr>
              <p:nvPr/>
            </p:nvSpPr>
            <p:spPr bwMode="auto">
              <a:xfrm>
                <a:off x="2819400" y="2667000"/>
                <a:ext cx="5638800" cy="624082"/>
              </a:xfrm>
              <a:prstGeom prst="rect">
                <a:avLst/>
              </a:prstGeom>
              <a:blipFill>
                <a:blip r:embed="rId3"/>
                <a:stretch>
                  <a:fillRect l="-1507" b="-5660"/>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5" name="Rectangle 4"/>
          <p:cNvSpPr>
            <a:spLocks noChangeArrowheads="1"/>
          </p:cNvSpPr>
          <p:nvPr/>
        </p:nvSpPr>
        <p:spPr bwMode="auto">
          <a:xfrm>
            <a:off x="1519518" y="324971"/>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sz="4400" b="1" dirty="0">
                <a:solidFill>
                  <a:prstClr val="black"/>
                </a:solidFill>
                <a:latin typeface="Calibri"/>
                <a:cs typeface="+mj-cs"/>
              </a:rPr>
              <a:t>Solving the Optimization Problem</a:t>
            </a:r>
          </a:p>
        </p:txBody>
      </p:sp>
    </p:spTree>
    <p:extLst>
      <p:ext uri="{BB962C8B-B14F-4D97-AF65-F5344CB8AC3E}">
        <p14:creationId xmlns:p14="http://schemas.microsoft.com/office/powerpoint/2010/main" val="1204387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2" name="Rectangle 4"/>
          <p:cNvSpPr>
            <a:spLocks noChangeArrowheads="1"/>
          </p:cNvSpPr>
          <p:nvPr/>
        </p:nvSpPr>
        <p:spPr bwMode="auto">
          <a:xfrm>
            <a:off x="1528359" y="600045"/>
            <a:ext cx="464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dirty="0">
                <a:solidFill>
                  <a:srgbClr val="1F497D"/>
                </a:solidFill>
              </a:rPr>
              <a:t> </a:t>
            </a:r>
            <a:r>
              <a:rPr lang="en-US" altLang="zh-CN" sz="4400" b="1" dirty="0">
                <a:solidFill>
                  <a:prstClr val="black"/>
                </a:solidFill>
                <a:latin typeface="Calibri"/>
                <a:cs typeface="+mj-cs"/>
              </a:rPr>
              <a:t>Linear Classifiers</a:t>
            </a:r>
          </a:p>
        </p:txBody>
      </p:sp>
      <p:sp>
        <p:nvSpPr>
          <p:cNvPr id="237580" name="Text Box 12"/>
          <p:cNvSpPr txBox="1">
            <a:spLocks noChangeArrowheads="1"/>
          </p:cNvSpPr>
          <p:nvPr/>
        </p:nvSpPr>
        <p:spPr bwMode="auto">
          <a:xfrm>
            <a:off x="1892318" y="2990805"/>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dirty="0">
                <a:solidFill>
                  <a:prstClr val="black"/>
                </a:solidFill>
                <a:latin typeface="Tahoma" panose="020B0604030504040204" pitchFamily="34" charset="0"/>
              </a:rPr>
              <a:t> denotes +1</a:t>
            </a:r>
          </a:p>
          <a:p>
            <a:pPr>
              <a:spcBef>
                <a:spcPct val="50000"/>
              </a:spcBef>
              <a:buClr>
                <a:prstClr val="black"/>
              </a:buClr>
            </a:pPr>
            <a:r>
              <a:rPr lang="en-US" altLang="zh-CN" sz="2000" dirty="0">
                <a:solidFill>
                  <a:prstClr val="black"/>
                </a:solidFill>
                <a:latin typeface="Tahoma" panose="020B0604030504040204" pitchFamily="34" charset="0"/>
              </a:rPr>
              <a:t> denotes -1</a:t>
            </a:r>
          </a:p>
        </p:txBody>
      </p:sp>
      <p:sp>
        <p:nvSpPr>
          <p:cNvPr id="237581" name="Oval 13"/>
          <p:cNvSpPr>
            <a:spLocks noChangeAspect="1" noChangeArrowheads="1"/>
          </p:cNvSpPr>
          <p:nvPr/>
        </p:nvSpPr>
        <p:spPr bwMode="auto">
          <a:xfrm rot="4777107">
            <a:off x="1893460" y="3212114"/>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82" name="Oval 14"/>
          <p:cNvSpPr>
            <a:spLocks noChangeAspect="1" noChangeArrowheads="1"/>
          </p:cNvSpPr>
          <p:nvPr/>
        </p:nvSpPr>
        <p:spPr bwMode="auto">
          <a:xfrm rot="5895381">
            <a:off x="1902035" y="3673418"/>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83" name="Line 15"/>
          <p:cNvSpPr>
            <a:spLocks noChangeShapeType="1"/>
          </p:cNvSpPr>
          <p:nvPr/>
        </p:nvSpPr>
        <p:spPr bwMode="auto">
          <a:xfrm>
            <a:off x="3962400" y="2073275"/>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237584" name="Line 16"/>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37585"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86"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87"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88"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89"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90"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91"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92"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93"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94"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95"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96"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97"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98"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599"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00"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01"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02"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03"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04"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05"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06"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07"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08"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09"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10"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11"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12"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13"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14"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15"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16"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17"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18"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7619" name="Text Box 51"/>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b="1" i="1">
                <a:solidFill>
                  <a:prstClr val="black"/>
                </a:solidFill>
                <a:latin typeface="Tahoma" panose="020B0604030504040204" pitchFamily="34" charset="0"/>
              </a:rPr>
              <a:t>f</a:t>
            </a:r>
            <a:r>
              <a:rPr lang="en-US" altLang="zh-CN" sz="2000" i="1">
                <a:solidFill>
                  <a:prstClr val="black"/>
                </a:solidFill>
                <a:latin typeface="Tahoma" panose="020B0604030504040204" pitchFamily="34" charset="0"/>
              </a:rPr>
              <a:t>(</a:t>
            </a:r>
            <a:r>
              <a:rPr lang="en-US" altLang="zh-CN" sz="2000" b="1" i="1">
                <a:solidFill>
                  <a:prstClr val="black"/>
                </a:solidFill>
                <a:latin typeface="Tahoma" panose="020B0604030504040204" pitchFamily="34" charset="0"/>
              </a:rPr>
              <a:t>x</a:t>
            </a:r>
            <a:r>
              <a:rPr lang="en-US" altLang="zh-CN" sz="2000" i="1">
                <a:solidFill>
                  <a:prstClr val="black"/>
                </a:solidFill>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solidFill>
                  <a:prstClr val="black"/>
                </a:solidFill>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solidFill>
                  <a:prstClr val="black"/>
                </a:solidFill>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solidFill>
                  <a:prstClr val="black"/>
                </a:solidFill>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solidFill>
                  <a:prstClr val="black"/>
                </a:solidFill>
                <a:latin typeface="Tahoma" panose="020B0604030504040204" pitchFamily="34" charset="0"/>
              </a:rPr>
              <a:t>)</a:t>
            </a:r>
          </a:p>
        </p:txBody>
      </p:sp>
      <p:sp>
        <p:nvSpPr>
          <p:cNvPr id="237620" name="Line 52"/>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37621" name="Text Box 53"/>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endParaRPr lang="en-US" altLang="en-US" sz="2000">
              <a:solidFill>
                <a:prstClr val="black"/>
              </a:solidFill>
              <a:latin typeface="Tahoma" panose="020B0604030504040204" pitchFamily="34" charset="0"/>
            </a:endParaRPr>
          </a:p>
        </p:txBody>
      </p:sp>
      <p:sp>
        <p:nvSpPr>
          <p:cNvPr id="237622" name="Text Box 54"/>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a:solidFill>
                  <a:prstClr val="black"/>
                </a:solidFill>
                <a:latin typeface="Tahoma" panose="020B0604030504040204" pitchFamily="34" charset="0"/>
              </a:rPr>
              <a:t>How would you classify this data?</a:t>
            </a:r>
          </a:p>
        </p:txBody>
      </p:sp>
      <p:sp>
        <p:nvSpPr>
          <p:cNvPr id="237623" name="Rectangle 55"/>
          <p:cNvSpPr>
            <a:spLocks noChangeArrowheads="1"/>
          </p:cNvSpPr>
          <p:nvPr/>
        </p:nvSpPr>
        <p:spPr bwMode="auto">
          <a:xfrm rot="-24333336">
            <a:off x="5486400" y="27432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i="1">
                <a:solidFill>
                  <a:srgbClr val="00CC00"/>
                </a:solidFill>
              </a:rPr>
              <a:t>w</a:t>
            </a:r>
            <a:r>
              <a:rPr lang="en-US" altLang="zh-CN" b="1" i="1">
                <a:solidFill>
                  <a:prstClr val="black"/>
                </a:solidFill>
              </a:rPr>
              <a:t> x</a:t>
            </a:r>
            <a:r>
              <a:rPr lang="en-US" altLang="zh-CN" b="1" i="1">
                <a:solidFill>
                  <a:srgbClr val="00CC00"/>
                </a:solidFill>
              </a:rPr>
              <a:t> </a:t>
            </a:r>
            <a:r>
              <a:rPr lang="en-US" altLang="zh-CN" b="1" i="1">
                <a:solidFill>
                  <a:prstClr val="black"/>
                </a:solidFill>
              </a:rPr>
              <a:t>+ </a:t>
            </a:r>
            <a:r>
              <a:rPr lang="en-US" altLang="zh-CN" b="1" i="1">
                <a:solidFill>
                  <a:srgbClr val="00CC00"/>
                </a:solidFill>
              </a:rPr>
              <a:t>b=0</a:t>
            </a:r>
          </a:p>
        </p:txBody>
      </p:sp>
      <p:sp>
        <p:nvSpPr>
          <p:cNvPr id="237624" name="Rectangle 56"/>
          <p:cNvSpPr>
            <a:spLocks noChangeArrowheads="1"/>
          </p:cNvSpPr>
          <p:nvPr/>
        </p:nvSpPr>
        <p:spPr bwMode="auto">
          <a:xfrm>
            <a:off x="6172200" y="4876800"/>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i="1">
                <a:solidFill>
                  <a:srgbClr val="00CC00"/>
                </a:solidFill>
              </a:rPr>
              <a:t>w</a:t>
            </a:r>
            <a:r>
              <a:rPr lang="en-US" altLang="zh-CN" b="1" i="1">
                <a:solidFill>
                  <a:prstClr val="black"/>
                </a:solidFill>
              </a:rPr>
              <a:t> x</a:t>
            </a:r>
            <a:r>
              <a:rPr lang="en-US" altLang="zh-CN" b="1" i="1">
                <a:solidFill>
                  <a:srgbClr val="00CC00"/>
                </a:solidFill>
              </a:rPr>
              <a:t> </a:t>
            </a:r>
            <a:r>
              <a:rPr lang="en-US" altLang="zh-CN" b="1" i="1">
                <a:solidFill>
                  <a:prstClr val="black"/>
                </a:solidFill>
              </a:rPr>
              <a:t>+ </a:t>
            </a:r>
            <a:r>
              <a:rPr lang="en-US" altLang="zh-CN" b="1" i="1">
                <a:solidFill>
                  <a:srgbClr val="00CC00"/>
                </a:solidFill>
              </a:rPr>
              <a:t>b&lt;0</a:t>
            </a:r>
          </a:p>
        </p:txBody>
      </p:sp>
      <p:sp>
        <p:nvSpPr>
          <p:cNvPr id="237625" name="Rectangle 57"/>
          <p:cNvSpPr>
            <a:spLocks noChangeArrowheads="1"/>
          </p:cNvSpPr>
          <p:nvPr/>
        </p:nvSpPr>
        <p:spPr bwMode="auto">
          <a:xfrm>
            <a:off x="4201350" y="1756569"/>
            <a:ext cx="2438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i="1">
                <a:solidFill>
                  <a:srgbClr val="00CC00"/>
                </a:solidFill>
              </a:rPr>
              <a:t>w</a:t>
            </a:r>
            <a:r>
              <a:rPr lang="en-US" altLang="zh-CN" b="1" i="1">
                <a:solidFill>
                  <a:prstClr val="black"/>
                </a:solidFill>
              </a:rPr>
              <a:t> x</a:t>
            </a:r>
            <a:r>
              <a:rPr lang="en-US" altLang="zh-CN" b="1" i="1">
                <a:solidFill>
                  <a:srgbClr val="00CC00"/>
                </a:solidFill>
              </a:rPr>
              <a:t> </a:t>
            </a:r>
            <a:r>
              <a:rPr lang="en-US" altLang="zh-CN" b="1" i="1">
                <a:solidFill>
                  <a:prstClr val="black"/>
                </a:solidFill>
              </a:rPr>
              <a:t>+ </a:t>
            </a:r>
            <a:r>
              <a:rPr lang="en-US" altLang="zh-CN" b="1" i="1">
                <a:solidFill>
                  <a:srgbClr val="00CC00"/>
                </a:solidFill>
              </a:rPr>
              <a:t>b&gt;0</a:t>
            </a:r>
          </a:p>
        </p:txBody>
      </p:sp>
    </p:spTree>
    <p:extLst>
      <p:ext uri="{BB962C8B-B14F-4D97-AF65-F5344CB8AC3E}">
        <p14:creationId xmlns:p14="http://schemas.microsoft.com/office/powerpoint/2010/main" val="712496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6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76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76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76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7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619" grpId="0"/>
      <p:bldP spid="237620" grpId="0" animBg="1"/>
      <p:bldP spid="237623" grpId="0"/>
      <p:bldP spid="237624" grpId="0"/>
      <p:bldP spid="2376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0" name="Rectangle 4"/>
          <p:cNvSpPr>
            <a:spLocks noChangeArrowheads="1"/>
          </p:cNvSpPr>
          <p:nvPr/>
        </p:nvSpPr>
        <p:spPr bwMode="auto">
          <a:xfrm>
            <a:off x="1524000" y="606368"/>
            <a:ext cx="853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sz="4400" b="1" dirty="0">
                <a:solidFill>
                  <a:prstClr val="black"/>
                </a:solidFill>
                <a:latin typeface="Calibri"/>
                <a:cs typeface="+mj-cs"/>
              </a:rPr>
              <a:t>Solving the Optimization Problem</a:t>
            </a:r>
          </a:p>
        </p:txBody>
      </p:sp>
      <mc:AlternateContent xmlns:mc="http://schemas.openxmlformats.org/markup-compatibility/2006" xmlns:a14="http://schemas.microsoft.com/office/drawing/2010/main">
        <mc:Choice Requires="a14">
          <p:sp>
            <p:nvSpPr>
              <p:cNvPr id="306181" name="Rectangle 5"/>
              <p:cNvSpPr>
                <a:spLocks noChangeArrowheads="1"/>
              </p:cNvSpPr>
              <p:nvPr/>
            </p:nvSpPr>
            <p:spPr bwMode="auto">
              <a:xfrm>
                <a:off x="1371600" y="1371600"/>
                <a:ext cx="9372600" cy="5029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
                    <a:srgbClr val="4F81BD"/>
                  </a:buClr>
                </a:pPr>
                <a:endParaRPr lang="en-US" altLang="zh-CN" sz="2000" b="1" dirty="0">
                  <a:solidFill>
                    <a:prstClr val="black"/>
                  </a:solidFill>
                </a:endParaRPr>
              </a:p>
              <a:p>
                <a:pPr lvl="1">
                  <a:buClr>
                    <a:srgbClr val="C0504D"/>
                  </a:buClr>
                </a:pPr>
                <a:endParaRPr lang="en-US" altLang="zh-CN" sz="2000" dirty="0">
                  <a:solidFill>
                    <a:prstClr val="black"/>
                  </a:solidFill>
                </a:endParaRPr>
              </a:p>
              <a:p>
                <a:pPr lvl="1">
                  <a:buClr>
                    <a:srgbClr val="C0504D"/>
                  </a:buClr>
                </a:pPr>
                <a:endParaRPr lang="en-US" altLang="zh-CN" sz="2400" dirty="0">
                  <a:solidFill>
                    <a:prstClr val="black"/>
                  </a:solidFill>
                </a:endParaRPr>
              </a:p>
              <a:p>
                <a:pPr lvl="1">
                  <a:buClr>
                    <a:srgbClr val="C0504D"/>
                  </a:buClr>
                </a:pPr>
                <a:r>
                  <a:rPr lang="en-US" altLang="zh-CN" sz="2000" dirty="0">
                    <a:solidFill>
                      <a:prstClr val="black"/>
                    </a:solidFill>
                  </a:rPr>
                  <a:t>Expanding above equation</a:t>
                </a:r>
                <a:r>
                  <a:rPr lang="en-US" altLang="zh-CN" sz="2400" dirty="0">
                    <a:solidFill>
                      <a:prstClr val="black"/>
                    </a:solidFill>
                  </a:rPr>
                  <a:t>:</a:t>
                </a:r>
              </a:p>
              <a:p>
                <a:pPr marL="344487" lvl="1" indent="0">
                  <a:buClr>
                    <a:srgbClr val="C0504D"/>
                  </a:buClr>
                  <a:buNone/>
                </a:pPr>
                <a:r>
                  <a:rPr lang="en-US" altLang="zh-CN" sz="2400" dirty="0">
                    <a:solidFill>
                      <a:prstClr val="black"/>
                    </a:solidFill>
                    <a:latin typeface="Times New Roman" panose="02020603050405020304" pitchFamily="18" charset="0"/>
                  </a:rPr>
                  <a:t>L(w, b,</a:t>
                </a:r>
                <a:r>
                  <a:rPr lang="el-GR" altLang="en-US" sz="2400" i="1" dirty="0">
                    <a:solidFill>
                      <a:prstClr val="black"/>
                    </a:solidFill>
                    <a:latin typeface="Times New Roman" panose="02020603050405020304" pitchFamily="18" charset="0"/>
                    <a:cs typeface="Times New Roman" panose="02020603050405020304" pitchFamily="18" charset="0"/>
                  </a:rPr>
                  <a:t> α</a:t>
                </a:r>
                <a:r>
                  <a:rPr lang="en-US" altLang="zh-CN" sz="2400" i="1" baseline="-25000" dirty="0" err="1">
                    <a:solidFill>
                      <a:prstClr val="black"/>
                    </a:solidFill>
                    <a:latin typeface="Times New Roman" panose="02020603050405020304" pitchFamily="18" charset="0"/>
                    <a:cs typeface="Times New Roman" panose="02020603050405020304" pitchFamily="18" charset="0"/>
                  </a:rPr>
                  <a:t>i</a:t>
                </a:r>
                <a:r>
                  <a:rPr lang="en-US" altLang="zh-CN" sz="24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 </a:t>
                </a:r>
                <a14:m>
                  <m:oMath xmlns:m="http://schemas.openxmlformats.org/officeDocument/2006/math">
                    <m:f>
                      <m:fPr>
                        <m:ctrlPr>
                          <a:rPr lang="en-US" altLang="zh-CN" sz="2400" b="1" i="1">
                            <a:solidFill>
                              <a:prstClr val="black"/>
                            </a:solidFill>
                            <a:latin typeface="Cambria Math" panose="02040503050406030204" pitchFamily="18" charset="0"/>
                          </a:rPr>
                        </m:ctrlPr>
                      </m:fPr>
                      <m:num>
                        <m:r>
                          <a:rPr lang="en-US" altLang="zh-CN" sz="2400" b="1" i="1">
                            <a:solidFill>
                              <a:prstClr val="black"/>
                            </a:solidFill>
                            <a:latin typeface="Cambria Math" panose="02040503050406030204" pitchFamily="18" charset="0"/>
                          </a:rPr>
                          <m:t>𝟏</m:t>
                        </m:r>
                      </m:num>
                      <m:den>
                        <m:r>
                          <a:rPr lang="en-US" altLang="zh-CN" sz="2400" b="1" i="1">
                            <a:solidFill>
                              <a:prstClr val="black"/>
                            </a:solidFill>
                            <a:latin typeface="Cambria Math" panose="02040503050406030204" pitchFamily="18" charset="0"/>
                          </a:rPr>
                          <m:t>𝟐</m:t>
                        </m:r>
                      </m:den>
                    </m:f>
                  </m:oMath>
                </a14:m>
                <a:r>
                  <a:rPr lang="en-US" altLang="zh-CN" sz="2400" b="1" dirty="0">
                    <a:solidFill>
                      <a:prstClr val="black"/>
                    </a:solidFill>
                    <a:latin typeface="Times New Roman" panose="02020603050405020304" pitchFamily="18" charset="0"/>
                  </a:rPr>
                  <a:t> ||w||</a:t>
                </a:r>
                <a:r>
                  <a:rPr lang="en-US" altLang="zh-CN" sz="2400" b="1" baseline="30000" dirty="0">
                    <a:solidFill>
                      <a:prstClr val="black"/>
                    </a:solidFill>
                    <a:latin typeface="Times New Roman" panose="02020603050405020304" pitchFamily="18" charset="0"/>
                  </a:rPr>
                  <a:t>2</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err="1">
                    <a:solidFill>
                      <a:prstClr val="black"/>
                    </a:solidFill>
                    <a:latin typeface="Times New Roman" panose="02020603050405020304" pitchFamily="18" charset="0"/>
                    <a:cs typeface="Times New Roman" panose="02020603050405020304" pitchFamily="18" charset="0"/>
                  </a:rPr>
                  <a:t>i</a:t>
                </a:r>
                <a:r>
                  <a:rPr lang="en-US" altLang="zh-CN" sz="2400" i="1" baseline="-25000" dirty="0">
                    <a:solidFill>
                      <a:prstClr val="black"/>
                    </a:solidFill>
                    <a:latin typeface="Times New Roman" panose="02020603050405020304" pitchFamily="18" charset="0"/>
                    <a:cs typeface="Times New Roman" panose="02020603050405020304" pitchFamily="18" charset="0"/>
                  </a:rPr>
                  <a:t> </a:t>
                </a:r>
                <a:r>
                  <a:rPr lang="en-US" altLang="zh-CN" sz="2400" i="1" dirty="0">
                    <a:solidFill>
                      <a:prstClr val="black"/>
                    </a:solidFill>
                    <a:latin typeface="Times New Roman" panose="02020603050405020304" pitchFamily="18" charset="0"/>
                  </a:rPr>
                  <a:t>y</a:t>
                </a:r>
                <a:r>
                  <a:rPr lang="en-US" altLang="zh-CN" sz="2400" i="1" baseline="-25000" dirty="0">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 </a:t>
                </a:r>
                <a:r>
                  <a:rPr lang="en-US" altLang="zh-CN" sz="2400" b="1" dirty="0">
                    <a:solidFill>
                      <a:prstClr val="black"/>
                    </a:solidFill>
                    <a:latin typeface="Times New Roman" panose="02020603050405020304" pitchFamily="18" charset="0"/>
                  </a:rPr>
                  <a:t>w . x</a:t>
                </a:r>
                <a:r>
                  <a:rPr lang="en-US" altLang="zh-CN" sz="2400" b="1" baseline="-25000" dirty="0">
                    <a:solidFill>
                      <a:prstClr val="black"/>
                    </a:solidFill>
                    <a:latin typeface="Times New Roman" panose="02020603050405020304" pitchFamily="18" charset="0"/>
                  </a:rPr>
                  <a:t>i</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a:solidFill>
                      <a:prstClr val="black"/>
                    </a:solidFill>
                    <a:latin typeface="Times New Roman" panose="02020603050405020304" pitchFamily="18" charset="0"/>
                    <a:cs typeface="Times New Roman" panose="02020603050405020304" pitchFamily="18" charset="0"/>
                  </a:rPr>
                  <a:t>i</a:t>
                </a:r>
                <a:r>
                  <a:rPr lang="en-US" altLang="zh-CN" sz="2400" i="1" dirty="0">
                    <a:solidFill>
                      <a:prstClr val="black"/>
                    </a:solidFill>
                    <a:latin typeface="Times New Roman" panose="02020603050405020304" pitchFamily="18" charset="0"/>
                  </a:rPr>
                  <a:t>y</a:t>
                </a:r>
                <a:r>
                  <a:rPr lang="en-US" altLang="zh-CN" sz="2400" i="1" baseline="-25000" dirty="0">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 </a:t>
                </a:r>
                <a:r>
                  <a:rPr lang="en-US" altLang="zh-CN" sz="2400" i="1" dirty="0">
                    <a:solidFill>
                      <a:prstClr val="black"/>
                    </a:solidFill>
                    <a:latin typeface="Times New Roman" panose="02020603050405020304" pitchFamily="18" charset="0"/>
                  </a:rPr>
                  <a:t>b</a:t>
                </a:r>
                <a:r>
                  <a:rPr lang="en-US" altLang="zh-CN" sz="2400" dirty="0">
                    <a:solidFill>
                      <a:prstClr val="black"/>
                    </a:solidFill>
                    <a:latin typeface="Times New Roman" panose="02020603050405020304" pitchFamily="18" charset="0"/>
                  </a:rPr>
                  <a:t>  +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a:solidFill>
                      <a:prstClr val="black"/>
                    </a:solidFill>
                    <a:latin typeface="Times New Roman" panose="02020603050405020304" pitchFamily="18" charset="0"/>
                    <a:cs typeface="Times New Roman" panose="02020603050405020304" pitchFamily="18" charset="0"/>
                  </a:rPr>
                  <a:t>i </a:t>
                </a:r>
              </a:p>
              <a:p>
                <a:pPr marL="344487" lvl="1" indent="0">
                  <a:buClr>
                    <a:srgbClr val="C0504D"/>
                  </a:buClr>
                  <a:buNone/>
                </a:pPr>
                <a:endParaRPr lang="en-US" altLang="zh-CN" sz="2400" i="1" baseline="-25000" dirty="0">
                  <a:solidFill>
                    <a:prstClr val="black"/>
                  </a:solidFill>
                  <a:latin typeface="Times New Roman" panose="02020603050405020304" pitchFamily="18" charset="0"/>
                  <a:cs typeface="Times New Roman" panose="02020603050405020304" pitchFamily="18" charset="0"/>
                </a:endParaRPr>
              </a:p>
              <a:p>
                <a:pPr lvl="1">
                  <a:buClr>
                    <a:srgbClr val="C0504D"/>
                  </a:buClr>
                </a:pPr>
                <a:r>
                  <a:rPr lang="en-US" altLang="zh-CN" sz="2000" dirty="0">
                    <a:solidFill>
                      <a:prstClr val="black"/>
                    </a:solidFill>
                  </a:rPr>
                  <a:t>Substituting w</a:t>
                </a:r>
                <a:r>
                  <a:rPr lang="en-US" altLang="zh-CN" sz="2000" b="1" dirty="0">
                    <a:solidFill>
                      <a:prstClr val="black"/>
                    </a:solidFill>
                    <a:latin typeface="Times New Roman" panose="02020603050405020304" pitchFamily="18" charset="0"/>
                  </a:rPr>
                  <a:t>  = </a:t>
                </a:r>
                <a:r>
                  <a:rPr lang="el-GR" altLang="en-US" sz="2000" dirty="0">
                    <a:solidFill>
                      <a:prstClr val="black"/>
                    </a:solidFill>
                    <a:latin typeface="Times New Roman" panose="02020603050405020304" pitchFamily="18" charset="0"/>
                    <a:cs typeface="Times New Roman" panose="02020603050405020304" pitchFamily="18" charset="0"/>
                  </a:rPr>
                  <a:t>Σ</a:t>
                </a:r>
                <a:r>
                  <a:rPr lang="en-US" altLang="zh-CN" sz="2000" i="1" dirty="0">
                    <a:solidFill>
                      <a:prstClr val="black"/>
                    </a:solidFill>
                    <a:latin typeface="Times New Roman" panose="02020603050405020304" pitchFamily="18" charset="0"/>
                  </a:rPr>
                  <a:t> </a:t>
                </a:r>
                <a:r>
                  <a:rPr lang="el-GR" altLang="en-US" sz="2000" i="1" dirty="0">
                    <a:solidFill>
                      <a:prstClr val="black"/>
                    </a:solidFill>
                    <a:latin typeface="Times New Roman" panose="02020603050405020304" pitchFamily="18" charset="0"/>
                    <a:cs typeface="Times New Roman" panose="02020603050405020304" pitchFamily="18" charset="0"/>
                  </a:rPr>
                  <a:t>α</a:t>
                </a:r>
                <a:r>
                  <a:rPr lang="en-US" altLang="zh-CN" sz="2000" i="1" baseline="-25000" dirty="0">
                    <a:solidFill>
                      <a:prstClr val="black"/>
                    </a:solidFill>
                    <a:latin typeface="Times New Roman" panose="02020603050405020304" pitchFamily="18" charset="0"/>
                    <a:cs typeface="Times New Roman" panose="02020603050405020304" pitchFamily="18" charset="0"/>
                  </a:rPr>
                  <a:t>i </a:t>
                </a:r>
                <a:r>
                  <a:rPr lang="en-US" altLang="zh-CN" sz="2000" i="1" dirty="0">
                    <a:solidFill>
                      <a:prstClr val="black"/>
                    </a:solidFill>
                    <a:latin typeface="Times New Roman" panose="02020603050405020304" pitchFamily="18" charset="0"/>
                  </a:rPr>
                  <a:t>y</a:t>
                </a:r>
                <a:r>
                  <a:rPr lang="en-US" altLang="zh-CN" sz="2000" i="1" baseline="-25000" dirty="0">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rPr>
                  <a:t>x</a:t>
                </a:r>
                <a:r>
                  <a:rPr lang="en-US" altLang="zh-CN" sz="2000" b="1" baseline="-25000" dirty="0">
                    <a:solidFill>
                      <a:prstClr val="black"/>
                    </a:solidFill>
                    <a:latin typeface="Times New Roman" panose="02020603050405020304" pitchFamily="18" charset="0"/>
                  </a:rPr>
                  <a:t>i  </a:t>
                </a:r>
                <a:r>
                  <a:rPr lang="en-US" altLang="zh-CN" sz="2000" dirty="0">
                    <a:solidFill>
                      <a:prstClr val="black"/>
                    </a:solidFill>
                    <a:latin typeface="Times New Roman" panose="02020603050405020304" pitchFamily="18" charset="0"/>
                  </a:rPr>
                  <a:t>and </a:t>
                </a:r>
                <a:r>
                  <a:rPr lang="el-GR" altLang="en-US" sz="2000" dirty="0">
                    <a:solidFill>
                      <a:prstClr val="black"/>
                    </a:solidFill>
                    <a:latin typeface="Times New Roman" panose="02020603050405020304" pitchFamily="18" charset="0"/>
                  </a:rPr>
                  <a:t>Σ</a:t>
                </a:r>
                <a:r>
                  <a:rPr lang="en-US" altLang="zh-CN" sz="2000" dirty="0">
                    <a:solidFill>
                      <a:prstClr val="black"/>
                    </a:solidFill>
                    <a:latin typeface="Times New Roman" panose="02020603050405020304" pitchFamily="18" charset="0"/>
                  </a:rPr>
                  <a:t> </a:t>
                </a:r>
                <a:r>
                  <a:rPr lang="el-GR" altLang="en-US" sz="2000" dirty="0">
                    <a:solidFill>
                      <a:prstClr val="black"/>
                    </a:solidFill>
                    <a:latin typeface="Times New Roman" panose="02020603050405020304" pitchFamily="18" charset="0"/>
                    <a:cs typeface="Times New Roman" panose="02020603050405020304" pitchFamily="18" charset="0"/>
                  </a:rPr>
                  <a:t>α</a:t>
                </a:r>
                <a:r>
                  <a:rPr lang="en-US" altLang="zh-CN" sz="2000" baseline="-25000" dirty="0">
                    <a:solidFill>
                      <a:prstClr val="black"/>
                    </a:solidFill>
                    <a:latin typeface="Times New Roman" panose="02020603050405020304" pitchFamily="18" charset="0"/>
                    <a:cs typeface="Times New Roman" panose="02020603050405020304" pitchFamily="18" charset="0"/>
                  </a:rPr>
                  <a:t>i </a:t>
                </a:r>
                <a:r>
                  <a:rPr lang="en-US" altLang="zh-CN" sz="2000" dirty="0">
                    <a:solidFill>
                      <a:prstClr val="black"/>
                    </a:solidFill>
                    <a:latin typeface="Times New Roman" panose="02020603050405020304" pitchFamily="18" charset="0"/>
                  </a:rPr>
                  <a:t>y</a:t>
                </a:r>
                <a:r>
                  <a:rPr lang="en-US" altLang="zh-CN" sz="2000" baseline="-25000" dirty="0">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 0 in above equation</a:t>
                </a:r>
              </a:p>
              <a:p>
                <a:pPr marL="344487" lvl="1" indent="0">
                  <a:buClr>
                    <a:srgbClr val="C0504D"/>
                  </a:buClr>
                  <a:buNone/>
                </a:pPr>
                <a:r>
                  <a:rPr lang="en-US" altLang="zh-CN" sz="2400" dirty="0">
                    <a:solidFill>
                      <a:prstClr val="black"/>
                    </a:solidFill>
                    <a:latin typeface="Times New Roman" panose="02020603050405020304" pitchFamily="18" charset="0"/>
                  </a:rPr>
                  <a:t>L(w, b,</a:t>
                </a:r>
                <a:r>
                  <a:rPr lang="el-GR" altLang="en-US" sz="2400" i="1" dirty="0">
                    <a:solidFill>
                      <a:prstClr val="black"/>
                    </a:solidFill>
                    <a:latin typeface="Times New Roman" panose="02020603050405020304" pitchFamily="18" charset="0"/>
                    <a:cs typeface="Times New Roman" panose="02020603050405020304" pitchFamily="18" charset="0"/>
                  </a:rPr>
                  <a:t> α</a:t>
                </a:r>
                <a:r>
                  <a:rPr lang="en-US" altLang="zh-CN" sz="2400" i="1" baseline="-25000" dirty="0">
                    <a:solidFill>
                      <a:prstClr val="black"/>
                    </a:solidFill>
                    <a:latin typeface="Times New Roman" panose="02020603050405020304" pitchFamily="18" charset="0"/>
                    <a:cs typeface="Times New Roman" panose="02020603050405020304" pitchFamily="18" charset="0"/>
                  </a:rPr>
                  <a:t>i</a:t>
                </a:r>
                <a:r>
                  <a:rPr lang="en-US" altLang="zh-CN" sz="24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 </a:t>
                </a:r>
                <a14:m>
                  <m:oMath xmlns:m="http://schemas.openxmlformats.org/officeDocument/2006/math">
                    <m:f>
                      <m:fPr>
                        <m:ctrlPr>
                          <a:rPr lang="en-US" altLang="zh-CN" sz="2400" b="1" i="1">
                            <a:solidFill>
                              <a:prstClr val="black"/>
                            </a:solidFill>
                            <a:latin typeface="Cambria Math" panose="02040503050406030204" pitchFamily="18" charset="0"/>
                          </a:rPr>
                        </m:ctrlPr>
                      </m:fPr>
                      <m:num>
                        <m:r>
                          <a:rPr lang="en-US" altLang="zh-CN" sz="2400" b="1" i="1">
                            <a:solidFill>
                              <a:prstClr val="black"/>
                            </a:solidFill>
                            <a:latin typeface="Cambria Math" panose="02040503050406030204" pitchFamily="18" charset="0"/>
                          </a:rPr>
                          <m:t>𝟏</m:t>
                        </m:r>
                      </m:num>
                      <m:den>
                        <m:r>
                          <a:rPr lang="en-US" altLang="zh-CN" sz="2400" b="1" i="1">
                            <a:solidFill>
                              <a:prstClr val="black"/>
                            </a:solidFill>
                            <a:latin typeface="Cambria Math" panose="02040503050406030204" pitchFamily="18" charset="0"/>
                          </a:rPr>
                          <m:t>𝟐</m:t>
                        </m:r>
                      </m:den>
                    </m:f>
                    <m:r>
                      <a:rPr lang="en-US" altLang="zh-CN" sz="2400" b="1" i="1">
                        <a:solidFill>
                          <a:prstClr val="black"/>
                        </a:solidFill>
                        <a:latin typeface="Cambria Math" panose="02040503050406030204" pitchFamily="18" charset="0"/>
                      </a:rPr>
                      <m:t> </m:t>
                    </m:r>
                  </m:oMath>
                </a14:m>
                <a:r>
                  <a:rPr lang="en-US" altLang="zh-CN" sz="2400" i="1" dirty="0">
                    <a:solidFill>
                      <a:prstClr val="black"/>
                    </a:solidFill>
                    <a:latin typeface="Times New Roman" panose="02020603050405020304" pitchFamily="18" charset="0"/>
                  </a:rPr>
                  <a:t>(</a:t>
                </a:r>
                <a14:m>
                  <m:oMath xmlns:m="http://schemas.openxmlformats.org/officeDocument/2006/math">
                    <m:r>
                      <a:rPr lang="en-US" altLang="zh-CN" sz="2400" i="1" dirty="0">
                        <a:solidFill>
                          <a:prstClr val="black"/>
                        </a:solidFill>
                        <a:latin typeface="Cambria Math" panose="02040503050406030204" pitchFamily="18" charset="0"/>
                      </a:rPr>
                      <m:t> </m:t>
                    </m:r>
                    <m:nary>
                      <m:naryPr>
                        <m:chr m:val="∑"/>
                        <m:limLoc m:val="subSup"/>
                        <m:supHide m:val="on"/>
                        <m:ctrlPr>
                          <a:rPr lang="en-US" altLang="zh-CN" sz="2400" i="1" dirty="0">
                            <a:solidFill>
                              <a:prstClr val="black"/>
                            </a:solidFill>
                            <a:latin typeface="Cambria Math" panose="02040503050406030204" pitchFamily="18" charset="0"/>
                          </a:rPr>
                        </m:ctrlPr>
                      </m:naryPr>
                      <m:sub>
                        <m:r>
                          <m:rPr>
                            <m:brk m:alnAt="9"/>
                          </m:rPr>
                          <a:rPr lang="en-US" altLang="zh-CN" sz="2400" i="1" dirty="0">
                            <a:solidFill>
                              <a:prstClr val="black"/>
                            </a:solidFill>
                            <a:latin typeface="Cambria Math" panose="02040503050406030204" pitchFamily="18" charset="0"/>
                          </a:rPr>
                          <m:t>𝑖</m:t>
                        </m:r>
                      </m:sub>
                      <m:sup/>
                      <m:e>
                        <m:r>
                          <m:rPr>
                            <m:nor/>
                          </m:rPr>
                          <a:rPr lang="el-GR" altLang="en-US" sz="2400" i="1" dirty="0">
                            <a:solidFill>
                              <a:prstClr val="black"/>
                            </a:solidFill>
                            <a:latin typeface="Times New Roman" panose="02020603050405020304" pitchFamily="18" charset="0"/>
                            <a:cs typeface="Times New Roman" panose="02020603050405020304" pitchFamily="18" charset="0"/>
                          </a:rPr>
                          <m:t>α</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i</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 </m:t>
                        </m:r>
                        <m:r>
                          <m:rPr>
                            <m:nor/>
                          </m:rPr>
                          <a:rPr lang="en-US" altLang="zh-CN" sz="2400" i="1">
                            <a:solidFill>
                              <a:prstClr val="black"/>
                            </a:solidFill>
                            <a:latin typeface="Times New Roman" panose="02020603050405020304" pitchFamily="18" charset="0"/>
                          </a:rPr>
                          <m:t>y</m:t>
                        </m:r>
                        <m:r>
                          <m:rPr>
                            <m:nor/>
                          </m:rPr>
                          <a:rPr lang="en-US" altLang="zh-CN" sz="2400" i="1" baseline="-25000">
                            <a:solidFill>
                              <a:prstClr val="black"/>
                            </a:solidFill>
                            <a:latin typeface="Times New Roman" panose="02020603050405020304" pitchFamily="18" charset="0"/>
                          </a:rPr>
                          <m:t>i</m:t>
                        </m:r>
                        <m:r>
                          <m:rPr>
                            <m:nor/>
                          </m:rPr>
                          <a:rPr lang="en-US" altLang="zh-CN" sz="2400" dirty="0">
                            <a:solidFill>
                              <a:prstClr val="black"/>
                            </a:solidFill>
                            <a:latin typeface="Times New Roman" panose="02020603050405020304" pitchFamily="18" charset="0"/>
                          </a:rPr>
                          <m:t> </m:t>
                        </m:r>
                        <m:r>
                          <m:rPr>
                            <m:nor/>
                          </m:rPr>
                          <a:rPr lang="en-US" altLang="zh-CN" sz="2400" b="1" dirty="0">
                            <a:solidFill>
                              <a:prstClr val="black"/>
                            </a:solidFill>
                            <a:latin typeface="Times New Roman" panose="02020603050405020304" pitchFamily="18" charset="0"/>
                          </a:rPr>
                          <m:t>x</m:t>
                        </m:r>
                        <m:r>
                          <m:rPr>
                            <m:nor/>
                          </m:rPr>
                          <a:rPr lang="en-US" altLang="zh-CN" sz="2400" b="1" baseline="-25000" dirty="0">
                            <a:solidFill>
                              <a:prstClr val="black"/>
                            </a:solidFill>
                            <a:latin typeface="Times New Roman" panose="02020603050405020304" pitchFamily="18" charset="0"/>
                          </a:rPr>
                          <m:t>i</m:t>
                        </m:r>
                      </m:e>
                    </m:nary>
                  </m:oMath>
                </a14:m>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a:t>
                </a:r>
                <a14:m>
                  <m:oMath xmlns:m="http://schemas.openxmlformats.org/officeDocument/2006/math">
                    <m:r>
                      <a:rPr lang="en-US" altLang="zh-CN" sz="2400" i="1">
                        <a:solidFill>
                          <a:prstClr val="black"/>
                        </a:solidFill>
                        <a:latin typeface="Cambria Math" panose="02040503050406030204" pitchFamily="18" charset="0"/>
                      </a:rPr>
                      <m:t> </m:t>
                    </m:r>
                    <m:nary>
                      <m:naryPr>
                        <m:chr m:val="∑"/>
                        <m:supHide m:val="on"/>
                        <m:ctrlPr>
                          <a:rPr lang="en-US" altLang="zh-CN" sz="2400" b="1" i="1">
                            <a:solidFill>
                              <a:prstClr val="black"/>
                            </a:solidFill>
                            <a:latin typeface="Cambria Math" panose="02040503050406030204" pitchFamily="18" charset="0"/>
                          </a:rPr>
                        </m:ctrlPr>
                      </m:naryPr>
                      <m:sub>
                        <m:r>
                          <m:rPr>
                            <m:brk m:alnAt="7"/>
                          </m:rPr>
                          <a:rPr lang="en-US" altLang="zh-CN" sz="2400" b="1" i="1">
                            <a:solidFill>
                              <a:prstClr val="black"/>
                            </a:solidFill>
                            <a:latin typeface="Cambria Math" panose="02040503050406030204" pitchFamily="18" charset="0"/>
                          </a:rPr>
                          <m:t>𝒋</m:t>
                        </m:r>
                      </m:sub>
                      <m:sup/>
                      <m:e>
                        <m:r>
                          <m:rPr>
                            <m:nor/>
                          </m:rPr>
                          <a:rPr lang="el-GR" altLang="en-US" sz="2400" i="1" dirty="0">
                            <a:solidFill>
                              <a:prstClr val="black"/>
                            </a:solidFill>
                            <a:latin typeface="Times New Roman" panose="02020603050405020304" pitchFamily="18" charset="0"/>
                            <a:cs typeface="Times New Roman" panose="02020603050405020304" pitchFamily="18" charset="0"/>
                          </a:rPr>
                          <m:t>α</m:t>
                        </m:r>
                        <m:r>
                          <m:rPr>
                            <m:nor/>
                          </m:rPr>
                          <a:rPr lang="en-US" altLang="en-US" sz="2400" i="1" baseline="-25000" dirty="0">
                            <a:solidFill>
                              <a:prstClr val="black"/>
                            </a:solidFill>
                            <a:latin typeface="Times New Roman" panose="02020603050405020304" pitchFamily="18" charset="0"/>
                            <a:cs typeface="Times New Roman" panose="02020603050405020304" pitchFamily="18" charset="0"/>
                          </a:rPr>
                          <m:t>j</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 </m:t>
                        </m:r>
                        <m:r>
                          <m:rPr>
                            <m:nor/>
                          </m:rPr>
                          <a:rPr lang="en-US" altLang="zh-CN" sz="2400" i="1" dirty="0">
                            <a:solidFill>
                              <a:prstClr val="black"/>
                            </a:solidFill>
                            <a:latin typeface="Times New Roman" panose="02020603050405020304" pitchFamily="18" charset="0"/>
                          </a:rPr>
                          <m:t>y</m:t>
                        </m:r>
                        <m:r>
                          <m:rPr>
                            <m:nor/>
                          </m:rPr>
                          <a:rPr lang="en-US" altLang="zh-CN" sz="2400" b="1" baseline="-25000" dirty="0">
                            <a:solidFill>
                              <a:prstClr val="black"/>
                            </a:solidFill>
                            <a:latin typeface="Times New Roman" panose="02020603050405020304" pitchFamily="18" charset="0"/>
                          </a:rPr>
                          <m:t>j</m:t>
                        </m:r>
                        <m:r>
                          <m:rPr>
                            <m:nor/>
                          </m:rPr>
                          <a:rPr lang="en-US" altLang="zh-CN" sz="2400" dirty="0">
                            <a:solidFill>
                              <a:prstClr val="black"/>
                            </a:solidFill>
                            <a:latin typeface="Times New Roman" panose="02020603050405020304" pitchFamily="18" charset="0"/>
                          </a:rPr>
                          <m:t> </m:t>
                        </m:r>
                        <m:r>
                          <m:rPr>
                            <m:nor/>
                          </m:rPr>
                          <a:rPr lang="en-US" altLang="zh-CN" sz="2400" b="1" dirty="0">
                            <a:solidFill>
                              <a:prstClr val="black"/>
                            </a:solidFill>
                            <a:latin typeface="Times New Roman" panose="02020603050405020304" pitchFamily="18" charset="0"/>
                          </a:rPr>
                          <m:t>x</m:t>
                        </m:r>
                        <m:r>
                          <m:rPr>
                            <m:nor/>
                          </m:rPr>
                          <a:rPr lang="en-US" altLang="zh-CN" sz="2400" b="1" baseline="-25000" dirty="0">
                            <a:solidFill>
                              <a:prstClr val="black"/>
                            </a:solidFill>
                            <a:latin typeface="Times New Roman" panose="02020603050405020304" pitchFamily="18" charset="0"/>
                          </a:rPr>
                          <m:t>j</m:t>
                        </m:r>
                      </m:e>
                    </m:nary>
                  </m:oMath>
                </a14:m>
                <a:r>
                  <a:rPr lang="en-US" altLang="zh-CN" sz="2400" dirty="0">
                    <a:solidFill>
                      <a:prstClr val="black"/>
                    </a:solidFill>
                    <a:latin typeface="Times New Roman" panose="02020603050405020304" pitchFamily="18" charset="0"/>
                  </a:rPr>
                  <a:t>) - </a:t>
                </a:r>
                <a:r>
                  <a:rPr lang="en-US" altLang="zh-CN" sz="2400" i="1" dirty="0">
                    <a:solidFill>
                      <a:prstClr val="black"/>
                    </a:solidFill>
                    <a:latin typeface="Times New Roman" panose="02020603050405020304" pitchFamily="18" charset="0"/>
                  </a:rPr>
                  <a:t> (</a:t>
                </a:r>
                <a14:m>
                  <m:oMath xmlns:m="http://schemas.openxmlformats.org/officeDocument/2006/math">
                    <m:r>
                      <a:rPr lang="en-US" altLang="zh-CN" sz="2400" i="1" dirty="0">
                        <a:solidFill>
                          <a:prstClr val="black"/>
                        </a:solidFill>
                        <a:latin typeface="Cambria Math" panose="02040503050406030204" pitchFamily="18" charset="0"/>
                      </a:rPr>
                      <m:t> </m:t>
                    </m:r>
                    <m:nary>
                      <m:naryPr>
                        <m:chr m:val="∑"/>
                        <m:limLoc m:val="subSup"/>
                        <m:supHide m:val="on"/>
                        <m:ctrlPr>
                          <a:rPr lang="en-US" altLang="zh-CN" sz="2400" i="1" dirty="0">
                            <a:solidFill>
                              <a:prstClr val="black"/>
                            </a:solidFill>
                            <a:latin typeface="Cambria Math" panose="02040503050406030204" pitchFamily="18" charset="0"/>
                          </a:rPr>
                        </m:ctrlPr>
                      </m:naryPr>
                      <m:sub>
                        <m:r>
                          <m:rPr>
                            <m:brk m:alnAt="9"/>
                          </m:rPr>
                          <a:rPr lang="en-US" altLang="zh-CN" sz="2400" i="1" dirty="0">
                            <a:solidFill>
                              <a:prstClr val="black"/>
                            </a:solidFill>
                            <a:latin typeface="Cambria Math" panose="02040503050406030204" pitchFamily="18" charset="0"/>
                          </a:rPr>
                          <m:t>𝑖</m:t>
                        </m:r>
                      </m:sub>
                      <m:sup/>
                      <m:e>
                        <m:r>
                          <m:rPr>
                            <m:nor/>
                          </m:rPr>
                          <a:rPr lang="el-GR" altLang="en-US" sz="2400" i="1" dirty="0">
                            <a:solidFill>
                              <a:prstClr val="black"/>
                            </a:solidFill>
                            <a:latin typeface="Times New Roman" panose="02020603050405020304" pitchFamily="18" charset="0"/>
                            <a:cs typeface="Times New Roman" panose="02020603050405020304" pitchFamily="18" charset="0"/>
                          </a:rPr>
                          <m:t>α</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i</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 </m:t>
                        </m:r>
                        <m:r>
                          <m:rPr>
                            <m:nor/>
                          </m:rPr>
                          <a:rPr lang="en-US" altLang="zh-CN" sz="2400" i="1">
                            <a:solidFill>
                              <a:prstClr val="black"/>
                            </a:solidFill>
                            <a:latin typeface="Times New Roman" panose="02020603050405020304" pitchFamily="18" charset="0"/>
                          </a:rPr>
                          <m:t>y</m:t>
                        </m:r>
                        <m:r>
                          <m:rPr>
                            <m:nor/>
                          </m:rPr>
                          <a:rPr lang="en-US" altLang="zh-CN" sz="2400" i="1" baseline="-25000">
                            <a:solidFill>
                              <a:prstClr val="black"/>
                            </a:solidFill>
                            <a:latin typeface="Times New Roman" panose="02020603050405020304" pitchFamily="18" charset="0"/>
                          </a:rPr>
                          <m:t>i</m:t>
                        </m:r>
                        <m:r>
                          <m:rPr>
                            <m:nor/>
                          </m:rPr>
                          <a:rPr lang="en-US" altLang="zh-CN" sz="2400" dirty="0">
                            <a:solidFill>
                              <a:prstClr val="black"/>
                            </a:solidFill>
                            <a:latin typeface="Times New Roman" panose="02020603050405020304" pitchFamily="18" charset="0"/>
                          </a:rPr>
                          <m:t> </m:t>
                        </m:r>
                        <m:r>
                          <m:rPr>
                            <m:nor/>
                          </m:rPr>
                          <a:rPr lang="en-US" altLang="zh-CN" sz="2400" b="1" dirty="0">
                            <a:solidFill>
                              <a:prstClr val="black"/>
                            </a:solidFill>
                            <a:latin typeface="Times New Roman" panose="02020603050405020304" pitchFamily="18" charset="0"/>
                          </a:rPr>
                          <m:t>x</m:t>
                        </m:r>
                        <m:r>
                          <m:rPr>
                            <m:nor/>
                          </m:rPr>
                          <a:rPr lang="en-US" altLang="zh-CN" sz="2400" b="1" baseline="-25000" dirty="0">
                            <a:solidFill>
                              <a:prstClr val="black"/>
                            </a:solidFill>
                            <a:latin typeface="Times New Roman" panose="02020603050405020304" pitchFamily="18" charset="0"/>
                          </a:rPr>
                          <m:t>i</m:t>
                        </m:r>
                      </m:e>
                    </m:nary>
                  </m:oMath>
                </a14:m>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a:t>
                </a:r>
                <a14:m>
                  <m:oMath xmlns:m="http://schemas.openxmlformats.org/officeDocument/2006/math">
                    <m:r>
                      <a:rPr lang="en-US" altLang="zh-CN" sz="2400" i="1">
                        <a:solidFill>
                          <a:prstClr val="black"/>
                        </a:solidFill>
                        <a:latin typeface="Cambria Math" panose="02040503050406030204" pitchFamily="18" charset="0"/>
                      </a:rPr>
                      <m:t> </m:t>
                    </m:r>
                    <m:nary>
                      <m:naryPr>
                        <m:chr m:val="∑"/>
                        <m:supHide m:val="on"/>
                        <m:ctrlPr>
                          <a:rPr lang="en-US" altLang="zh-CN" sz="2400" b="1" i="1">
                            <a:solidFill>
                              <a:prstClr val="black"/>
                            </a:solidFill>
                            <a:latin typeface="Cambria Math" panose="02040503050406030204" pitchFamily="18" charset="0"/>
                          </a:rPr>
                        </m:ctrlPr>
                      </m:naryPr>
                      <m:sub>
                        <m:r>
                          <m:rPr>
                            <m:brk m:alnAt="7"/>
                          </m:rPr>
                          <a:rPr lang="en-US" altLang="zh-CN" sz="2400" b="1" i="1">
                            <a:solidFill>
                              <a:prstClr val="black"/>
                            </a:solidFill>
                            <a:latin typeface="Cambria Math" panose="02040503050406030204" pitchFamily="18" charset="0"/>
                          </a:rPr>
                          <m:t>𝒋</m:t>
                        </m:r>
                      </m:sub>
                      <m:sup/>
                      <m:e>
                        <m:r>
                          <m:rPr>
                            <m:nor/>
                          </m:rPr>
                          <a:rPr lang="el-GR" altLang="en-US" sz="2400" i="1" dirty="0">
                            <a:solidFill>
                              <a:prstClr val="black"/>
                            </a:solidFill>
                            <a:latin typeface="Times New Roman" panose="02020603050405020304" pitchFamily="18" charset="0"/>
                            <a:cs typeface="Times New Roman" panose="02020603050405020304" pitchFamily="18" charset="0"/>
                          </a:rPr>
                          <m:t>α</m:t>
                        </m:r>
                        <m:r>
                          <m:rPr>
                            <m:nor/>
                          </m:rPr>
                          <a:rPr lang="en-US" altLang="en-US" sz="2400" i="1" baseline="-25000" dirty="0">
                            <a:solidFill>
                              <a:prstClr val="black"/>
                            </a:solidFill>
                            <a:latin typeface="Times New Roman" panose="02020603050405020304" pitchFamily="18" charset="0"/>
                            <a:cs typeface="Times New Roman" panose="02020603050405020304" pitchFamily="18" charset="0"/>
                          </a:rPr>
                          <m:t>j</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 </m:t>
                        </m:r>
                        <m:r>
                          <m:rPr>
                            <m:nor/>
                          </m:rPr>
                          <a:rPr lang="en-US" altLang="zh-CN" sz="2400" i="1" dirty="0">
                            <a:solidFill>
                              <a:prstClr val="black"/>
                            </a:solidFill>
                            <a:latin typeface="Times New Roman" panose="02020603050405020304" pitchFamily="18" charset="0"/>
                          </a:rPr>
                          <m:t>y</m:t>
                        </m:r>
                        <m:r>
                          <m:rPr>
                            <m:nor/>
                          </m:rPr>
                          <a:rPr lang="en-US" altLang="zh-CN" sz="2400" b="1" baseline="-25000" dirty="0">
                            <a:solidFill>
                              <a:prstClr val="black"/>
                            </a:solidFill>
                            <a:latin typeface="Times New Roman" panose="02020603050405020304" pitchFamily="18" charset="0"/>
                          </a:rPr>
                          <m:t>j</m:t>
                        </m:r>
                        <m:r>
                          <m:rPr>
                            <m:nor/>
                          </m:rPr>
                          <a:rPr lang="en-US" altLang="zh-CN" sz="2400" dirty="0">
                            <a:solidFill>
                              <a:prstClr val="black"/>
                            </a:solidFill>
                            <a:latin typeface="Times New Roman" panose="02020603050405020304" pitchFamily="18" charset="0"/>
                          </a:rPr>
                          <m:t> </m:t>
                        </m:r>
                        <m:r>
                          <m:rPr>
                            <m:nor/>
                          </m:rPr>
                          <a:rPr lang="en-US" altLang="zh-CN" sz="2400" b="1" dirty="0">
                            <a:solidFill>
                              <a:prstClr val="black"/>
                            </a:solidFill>
                            <a:latin typeface="Times New Roman" panose="02020603050405020304" pitchFamily="18" charset="0"/>
                          </a:rPr>
                          <m:t>x</m:t>
                        </m:r>
                        <m:r>
                          <m:rPr>
                            <m:nor/>
                          </m:rPr>
                          <a:rPr lang="en-US" altLang="zh-CN" sz="2400" b="1" baseline="-25000" dirty="0">
                            <a:solidFill>
                              <a:prstClr val="black"/>
                            </a:solidFill>
                            <a:latin typeface="Times New Roman" panose="02020603050405020304" pitchFamily="18" charset="0"/>
                          </a:rPr>
                          <m:t>j</m:t>
                        </m:r>
                      </m:e>
                    </m:nary>
                  </m:oMath>
                </a14:m>
                <a:r>
                  <a:rPr lang="en-US" altLang="zh-CN" sz="2400" dirty="0">
                    <a:solidFill>
                      <a:prstClr val="black"/>
                    </a:solidFill>
                    <a:latin typeface="Times New Roman" panose="02020603050405020304" pitchFamily="18" charset="0"/>
                  </a:rPr>
                  <a:t>)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a:solidFill>
                      <a:prstClr val="black"/>
                    </a:solidFill>
                    <a:latin typeface="Times New Roman" panose="02020603050405020304" pitchFamily="18" charset="0"/>
                    <a:cs typeface="Times New Roman" panose="02020603050405020304" pitchFamily="18" charset="0"/>
                  </a:rPr>
                  <a:t>i </a:t>
                </a:r>
                <a:endParaRPr lang="en-US" altLang="zh-CN" sz="2400" i="1" dirty="0">
                  <a:solidFill>
                    <a:prstClr val="black"/>
                  </a:solidFill>
                  <a:latin typeface="Times New Roman" panose="02020603050405020304" pitchFamily="18" charset="0"/>
                  <a:cs typeface="Times New Roman" panose="02020603050405020304" pitchFamily="18" charset="0"/>
                </a:endParaRPr>
              </a:p>
              <a:p>
                <a:pPr marL="344487" lvl="1" indent="0">
                  <a:buClr>
                    <a:srgbClr val="C0504D"/>
                  </a:buClr>
                  <a:buNone/>
                </a:pPr>
                <a:r>
                  <a:rPr lang="en-US" altLang="zh-CN" sz="2400" dirty="0">
                    <a:solidFill>
                      <a:prstClr val="black"/>
                    </a:solidFill>
                    <a:latin typeface="Times New Roman" panose="02020603050405020304" pitchFamily="18" charset="0"/>
                  </a:rPr>
                  <a:t>L(w, b,</a:t>
                </a:r>
                <a:r>
                  <a:rPr lang="el-GR" altLang="en-US" sz="2400" i="1" dirty="0">
                    <a:solidFill>
                      <a:prstClr val="black"/>
                    </a:solidFill>
                    <a:latin typeface="Times New Roman" panose="02020603050405020304" pitchFamily="18" charset="0"/>
                    <a:cs typeface="Times New Roman" panose="02020603050405020304" pitchFamily="18" charset="0"/>
                  </a:rPr>
                  <a:t> α</a:t>
                </a:r>
                <a:r>
                  <a:rPr lang="en-US" altLang="zh-CN" sz="2400" i="1" baseline="-25000" dirty="0">
                    <a:solidFill>
                      <a:prstClr val="black"/>
                    </a:solidFill>
                    <a:latin typeface="Times New Roman" panose="02020603050405020304" pitchFamily="18" charset="0"/>
                    <a:cs typeface="Times New Roman" panose="02020603050405020304" pitchFamily="18" charset="0"/>
                  </a:rPr>
                  <a:t>i</a:t>
                </a:r>
                <a:r>
                  <a:rPr lang="en-US" altLang="zh-CN" sz="24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a:solidFill>
                      <a:prstClr val="black"/>
                    </a:solidFill>
                    <a:latin typeface="Times New Roman" panose="02020603050405020304" pitchFamily="18" charset="0"/>
                    <a:cs typeface="Times New Roman" panose="02020603050405020304" pitchFamily="18" charset="0"/>
                  </a:rPr>
                  <a:t>i </a:t>
                </a:r>
                <a:r>
                  <a:rPr lang="en-US" altLang="zh-CN" sz="2400" dirty="0">
                    <a:solidFill>
                      <a:prstClr val="black"/>
                    </a:solidFill>
                    <a:latin typeface="Times New Roman" panose="02020603050405020304" pitchFamily="18" charset="0"/>
                  </a:rPr>
                  <a:t>- </a:t>
                </a:r>
                <a14:m>
                  <m:oMath xmlns:m="http://schemas.openxmlformats.org/officeDocument/2006/math">
                    <m:f>
                      <m:fPr>
                        <m:ctrlPr>
                          <a:rPr lang="en-US" altLang="zh-CN" sz="2400" b="1" i="1">
                            <a:solidFill>
                              <a:prstClr val="black"/>
                            </a:solidFill>
                            <a:latin typeface="Cambria Math" panose="02040503050406030204" pitchFamily="18" charset="0"/>
                          </a:rPr>
                        </m:ctrlPr>
                      </m:fPr>
                      <m:num>
                        <m:r>
                          <a:rPr lang="en-US" altLang="zh-CN" sz="2400" b="1" i="1">
                            <a:solidFill>
                              <a:prstClr val="black"/>
                            </a:solidFill>
                            <a:latin typeface="Cambria Math" panose="02040503050406030204" pitchFamily="18" charset="0"/>
                          </a:rPr>
                          <m:t>𝟏</m:t>
                        </m:r>
                      </m:num>
                      <m:den>
                        <m:r>
                          <a:rPr lang="en-US" altLang="zh-CN" sz="2400" b="1" i="1">
                            <a:solidFill>
                              <a:prstClr val="black"/>
                            </a:solidFill>
                            <a:latin typeface="Cambria Math" panose="02040503050406030204" pitchFamily="18" charset="0"/>
                          </a:rPr>
                          <m:t>𝟐</m:t>
                        </m:r>
                      </m:den>
                    </m:f>
                    <m:r>
                      <a:rPr lang="en-US" altLang="zh-CN" sz="2400" b="1" i="1">
                        <a:solidFill>
                          <a:prstClr val="black"/>
                        </a:solidFill>
                        <a:latin typeface="Cambria Math" panose="02040503050406030204" pitchFamily="18" charset="0"/>
                      </a:rPr>
                      <m:t> </m:t>
                    </m:r>
                  </m:oMath>
                </a14:m>
                <a:r>
                  <a:rPr lang="en-US" altLang="zh-CN" sz="2400" i="1" dirty="0">
                    <a:solidFill>
                      <a:prstClr val="black"/>
                    </a:solidFill>
                    <a:latin typeface="Times New Roman" panose="02020603050405020304" pitchFamily="18" charset="0"/>
                  </a:rPr>
                  <a:t>(</a:t>
                </a:r>
                <a14:m>
                  <m:oMath xmlns:m="http://schemas.openxmlformats.org/officeDocument/2006/math">
                    <m:r>
                      <a:rPr lang="en-US" altLang="zh-CN" sz="2400" i="1" dirty="0">
                        <a:solidFill>
                          <a:prstClr val="black"/>
                        </a:solidFill>
                        <a:latin typeface="Cambria Math" panose="02040503050406030204" pitchFamily="18" charset="0"/>
                      </a:rPr>
                      <m:t> </m:t>
                    </m:r>
                    <m:nary>
                      <m:naryPr>
                        <m:chr m:val="∑"/>
                        <m:limLoc m:val="subSup"/>
                        <m:supHide m:val="on"/>
                        <m:ctrlPr>
                          <a:rPr lang="en-US" altLang="zh-CN" sz="2400" i="1" dirty="0">
                            <a:solidFill>
                              <a:prstClr val="black"/>
                            </a:solidFill>
                            <a:latin typeface="Cambria Math" panose="02040503050406030204" pitchFamily="18" charset="0"/>
                          </a:rPr>
                        </m:ctrlPr>
                      </m:naryPr>
                      <m:sub>
                        <m:r>
                          <m:rPr>
                            <m:brk m:alnAt="9"/>
                          </m:rPr>
                          <a:rPr lang="en-US" altLang="zh-CN" sz="2400" i="1" dirty="0">
                            <a:solidFill>
                              <a:prstClr val="black"/>
                            </a:solidFill>
                            <a:latin typeface="Cambria Math" panose="02040503050406030204" pitchFamily="18" charset="0"/>
                          </a:rPr>
                          <m:t>𝑖</m:t>
                        </m:r>
                      </m:sub>
                      <m:sup/>
                      <m:e>
                        <m:r>
                          <m:rPr>
                            <m:nor/>
                          </m:rPr>
                          <a:rPr lang="el-GR" altLang="en-US" sz="2400" i="1" dirty="0">
                            <a:solidFill>
                              <a:prstClr val="black"/>
                            </a:solidFill>
                            <a:latin typeface="Times New Roman" panose="02020603050405020304" pitchFamily="18" charset="0"/>
                            <a:cs typeface="Times New Roman" panose="02020603050405020304" pitchFamily="18" charset="0"/>
                          </a:rPr>
                          <m:t>α</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i</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 </m:t>
                        </m:r>
                        <m:r>
                          <m:rPr>
                            <m:nor/>
                          </m:rPr>
                          <a:rPr lang="en-US" altLang="zh-CN" sz="2400" i="1">
                            <a:solidFill>
                              <a:prstClr val="black"/>
                            </a:solidFill>
                            <a:latin typeface="Times New Roman" panose="02020603050405020304" pitchFamily="18" charset="0"/>
                          </a:rPr>
                          <m:t>y</m:t>
                        </m:r>
                        <m:r>
                          <m:rPr>
                            <m:nor/>
                          </m:rPr>
                          <a:rPr lang="en-US" altLang="zh-CN" sz="2400" i="1" baseline="-25000">
                            <a:solidFill>
                              <a:prstClr val="black"/>
                            </a:solidFill>
                            <a:latin typeface="Times New Roman" panose="02020603050405020304" pitchFamily="18" charset="0"/>
                          </a:rPr>
                          <m:t>i</m:t>
                        </m:r>
                        <m:r>
                          <m:rPr>
                            <m:nor/>
                          </m:rPr>
                          <a:rPr lang="en-US" altLang="zh-CN" sz="2400" dirty="0">
                            <a:solidFill>
                              <a:prstClr val="black"/>
                            </a:solidFill>
                            <a:latin typeface="Times New Roman" panose="02020603050405020304" pitchFamily="18" charset="0"/>
                          </a:rPr>
                          <m:t> </m:t>
                        </m:r>
                        <m:r>
                          <m:rPr>
                            <m:nor/>
                          </m:rPr>
                          <a:rPr lang="en-US" altLang="zh-CN" sz="2400" b="1" dirty="0">
                            <a:solidFill>
                              <a:prstClr val="black"/>
                            </a:solidFill>
                            <a:latin typeface="Times New Roman" panose="02020603050405020304" pitchFamily="18" charset="0"/>
                          </a:rPr>
                          <m:t>x</m:t>
                        </m:r>
                        <m:r>
                          <m:rPr>
                            <m:nor/>
                          </m:rPr>
                          <a:rPr lang="en-US" altLang="zh-CN" sz="2400" b="1" baseline="-25000" dirty="0">
                            <a:solidFill>
                              <a:prstClr val="black"/>
                            </a:solidFill>
                            <a:latin typeface="Times New Roman" panose="02020603050405020304" pitchFamily="18" charset="0"/>
                          </a:rPr>
                          <m:t>i</m:t>
                        </m:r>
                      </m:e>
                    </m:nary>
                  </m:oMath>
                </a14:m>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a:t>
                </a:r>
                <a14:m>
                  <m:oMath xmlns:m="http://schemas.openxmlformats.org/officeDocument/2006/math">
                    <m:r>
                      <a:rPr lang="en-US" altLang="zh-CN" sz="2400" i="1">
                        <a:solidFill>
                          <a:prstClr val="black"/>
                        </a:solidFill>
                        <a:latin typeface="Cambria Math" panose="02040503050406030204" pitchFamily="18" charset="0"/>
                      </a:rPr>
                      <m:t> </m:t>
                    </m:r>
                    <m:nary>
                      <m:naryPr>
                        <m:chr m:val="∑"/>
                        <m:supHide m:val="on"/>
                        <m:ctrlPr>
                          <a:rPr lang="en-US" altLang="zh-CN" sz="2400" b="1" i="1">
                            <a:solidFill>
                              <a:prstClr val="black"/>
                            </a:solidFill>
                            <a:latin typeface="Cambria Math" panose="02040503050406030204" pitchFamily="18" charset="0"/>
                          </a:rPr>
                        </m:ctrlPr>
                      </m:naryPr>
                      <m:sub>
                        <m:r>
                          <m:rPr>
                            <m:brk m:alnAt="7"/>
                          </m:rPr>
                          <a:rPr lang="en-US" altLang="zh-CN" sz="2400" b="1" i="1">
                            <a:solidFill>
                              <a:prstClr val="black"/>
                            </a:solidFill>
                            <a:latin typeface="Cambria Math" panose="02040503050406030204" pitchFamily="18" charset="0"/>
                          </a:rPr>
                          <m:t>𝒋</m:t>
                        </m:r>
                      </m:sub>
                      <m:sup/>
                      <m:e>
                        <m:r>
                          <m:rPr>
                            <m:nor/>
                          </m:rPr>
                          <a:rPr lang="el-GR" altLang="en-US" sz="2400" i="1" dirty="0">
                            <a:solidFill>
                              <a:prstClr val="black"/>
                            </a:solidFill>
                            <a:latin typeface="Times New Roman" panose="02020603050405020304" pitchFamily="18" charset="0"/>
                            <a:cs typeface="Times New Roman" panose="02020603050405020304" pitchFamily="18" charset="0"/>
                          </a:rPr>
                          <m:t>α</m:t>
                        </m:r>
                        <m:r>
                          <m:rPr>
                            <m:nor/>
                          </m:rPr>
                          <a:rPr lang="en-US" altLang="en-US" sz="2400" i="1" baseline="-25000" dirty="0">
                            <a:solidFill>
                              <a:prstClr val="black"/>
                            </a:solidFill>
                            <a:latin typeface="Times New Roman" panose="02020603050405020304" pitchFamily="18" charset="0"/>
                            <a:cs typeface="Times New Roman" panose="02020603050405020304" pitchFamily="18" charset="0"/>
                          </a:rPr>
                          <m:t>j</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 </m:t>
                        </m:r>
                        <m:r>
                          <m:rPr>
                            <m:nor/>
                          </m:rPr>
                          <a:rPr lang="en-US" altLang="zh-CN" sz="2400" i="1" dirty="0">
                            <a:solidFill>
                              <a:prstClr val="black"/>
                            </a:solidFill>
                            <a:latin typeface="Times New Roman" panose="02020603050405020304" pitchFamily="18" charset="0"/>
                          </a:rPr>
                          <m:t>y</m:t>
                        </m:r>
                        <m:r>
                          <m:rPr>
                            <m:nor/>
                          </m:rPr>
                          <a:rPr lang="en-US" altLang="zh-CN" sz="2400" b="1" baseline="-25000" dirty="0">
                            <a:solidFill>
                              <a:prstClr val="black"/>
                            </a:solidFill>
                            <a:latin typeface="Times New Roman" panose="02020603050405020304" pitchFamily="18" charset="0"/>
                          </a:rPr>
                          <m:t>j</m:t>
                        </m:r>
                        <m:r>
                          <m:rPr>
                            <m:nor/>
                          </m:rPr>
                          <a:rPr lang="en-US" altLang="zh-CN" sz="2400" dirty="0">
                            <a:solidFill>
                              <a:prstClr val="black"/>
                            </a:solidFill>
                            <a:latin typeface="Times New Roman" panose="02020603050405020304" pitchFamily="18" charset="0"/>
                          </a:rPr>
                          <m:t> </m:t>
                        </m:r>
                        <m:r>
                          <m:rPr>
                            <m:nor/>
                          </m:rPr>
                          <a:rPr lang="en-US" altLang="zh-CN" sz="2400" b="1" dirty="0">
                            <a:solidFill>
                              <a:prstClr val="black"/>
                            </a:solidFill>
                            <a:latin typeface="Times New Roman" panose="02020603050405020304" pitchFamily="18" charset="0"/>
                          </a:rPr>
                          <m:t>x</m:t>
                        </m:r>
                        <m:r>
                          <m:rPr>
                            <m:nor/>
                          </m:rPr>
                          <a:rPr lang="en-US" altLang="zh-CN" sz="2400" b="1" baseline="-25000" dirty="0">
                            <a:solidFill>
                              <a:prstClr val="black"/>
                            </a:solidFill>
                            <a:latin typeface="Times New Roman" panose="02020603050405020304" pitchFamily="18" charset="0"/>
                          </a:rPr>
                          <m:t>j</m:t>
                        </m:r>
                      </m:e>
                    </m:nary>
                  </m:oMath>
                </a14:m>
                <a:r>
                  <a:rPr lang="en-US" altLang="zh-CN" sz="2400" dirty="0">
                    <a:solidFill>
                      <a:prstClr val="black"/>
                    </a:solidFill>
                    <a:latin typeface="Times New Roman" panose="02020603050405020304" pitchFamily="18" charset="0"/>
                  </a:rPr>
                  <a:t>)</a:t>
                </a:r>
              </a:p>
              <a:p>
                <a:pPr marL="344487" lvl="1" indent="0">
                  <a:buClr>
                    <a:srgbClr val="C0504D"/>
                  </a:buClr>
                  <a:buNone/>
                </a:pPr>
                <a:r>
                  <a:rPr lang="en-US" altLang="zh-CN" sz="2400" dirty="0">
                    <a:solidFill>
                      <a:prstClr val="black"/>
                    </a:solidFill>
                    <a:latin typeface="Times New Roman" panose="02020603050405020304" pitchFamily="18" charset="0"/>
                  </a:rPr>
                  <a:t>L(w, b,</a:t>
                </a:r>
                <a:r>
                  <a:rPr lang="el-GR" altLang="en-US" sz="2400" i="1" dirty="0">
                    <a:solidFill>
                      <a:prstClr val="black"/>
                    </a:solidFill>
                    <a:latin typeface="Times New Roman" panose="02020603050405020304" pitchFamily="18" charset="0"/>
                    <a:cs typeface="Times New Roman" panose="02020603050405020304" pitchFamily="18" charset="0"/>
                  </a:rPr>
                  <a:t> α</a:t>
                </a:r>
                <a:r>
                  <a:rPr lang="en-US" altLang="zh-CN" sz="2400" i="1" baseline="-25000" dirty="0">
                    <a:solidFill>
                      <a:prstClr val="black"/>
                    </a:solidFill>
                    <a:latin typeface="Times New Roman" panose="02020603050405020304" pitchFamily="18" charset="0"/>
                    <a:cs typeface="Times New Roman" panose="02020603050405020304" pitchFamily="18" charset="0"/>
                  </a:rPr>
                  <a:t>i</a:t>
                </a:r>
                <a:r>
                  <a:rPr lang="en-US" altLang="zh-CN" sz="24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a:solidFill>
                      <a:prstClr val="black"/>
                    </a:solidFill>
                    <a:latin typeface="Times New Roman" panose="02020603050405020304" pitchFamily="18" charset="0"/>
                    <a:cs typeface="Times New Roman" panose="02020603050405020304" pitchFamily="18" charset="0"/>
                  </a:rPr>
                  <a:t>i </a:t>
                </a:r>
                <a:r>
                  <a:rPr lang="en-US" altLang="zh-CN" sz="2400" dirty="0">
                    <a:solidFill>
                      <a:prstClr val="black"/>
                    </a:solidFill>
                    <a:latin typeface="Times New Roman" panose="02020603050405020304" pitchFamily="18" charset="0"/>
                  </a:rPr>
                  <a:t>- </a:t>
                </a:r>
                <a14:m>
                  <m:oMath xmlns:m="http://schemas.openxmlformats.org/officeDocument/2006/math">
                    <m:f>
                      <m:fPr>
                        <m:ctrlPr>
                          <a:rPr lang="en-US" altLang="zh-CN" sz="2400" b="1" i="1">
                            <a:solidFill>
                              <a:prstClr val="black"/>
                            </a:solidFill>
                            <a:latin typeface="Cambria Math" panose="02040503050406030204" pitchFamily="18" charset="0"/>
                          </a:rPr>
                        </m:ctrlPr>
                      </m:fPr>
                      <m:num>
                        <m:r>
                          <a:rPr lang="en-US" altLang="zh-CN" sz="2400" b="1" i="1">
                            <a:solidFill>
                              <a:prstClr val="black"/>
                            </a:solidFill>
                            <a:latin typeface="Cambria Math" panose="02040503050406030204" pitchFamily="18" charset="0"/>
                          </a:rPr>
                          <m:t>𝟏</m:t>
                        </m:r>
                      </m:num>
                      <m:den>
                        <m:r>
                          <a:rPr lang="en-US" altLang="zh-CN" sz="2400" b="1" i="1">
                            <a:solidFill>
                              <a:prstClr val="black"/>
                            </a:solidFill>
                            <a:latin typeface="Cambria Math" panose="02040503050406030204" pitchFamily="18" charset="0"/>
                          </a:rPr>
                          <m:t>𝟐</m:t>
                        </m:r>
                      </m:den>
                    </m:f>
                    <m:r>
                      <a:rPr lang="en-US" altLang="zh-CN" sz="2400" b="1" i="1">
                        <a:solidFill>
                          <a:prstClr val="black"/>
                        </a:solidFill>
                        <a:latin typeface="Cambria Math" panose="02040503050406030204" pitchFamily="18" charset="0"/>
                      </a:rPr>
                      <m:t> </m:t>
                    </m:r>
                  </m:oMath>
                </a14:m>
                <a:r>
                  <a:rPr lang="en-US" altLang="zh-CN" sz="2400" i="1" dirty="0">
                    <a:solidFill>
                      <a:prstClr val="black"/>
                    </a:solidFill>
                    <a:latin typeface="Times New Roman" panose="02020603050405020304" pitchFamily="18" charset="0"/>
                  </a:rPr>
                  <a:t>( </a:t>
                </a:r>
                <a14:m>
                  <m:oMath xmlns:m="http://schemas.openxmlformats.org/officeDocument/2006/math">
                    <m:nary>
                      <m:naryPr>
                        <m:chr m:val="∑"/>
                        <m:supHide m:val="on"/>
                        <m:ctrlPr>
                          <a:rPr lang="en-US" altLang="zh-CN" sz="2400" i="1">
                            <a:solidFill>
                              <a:prstClr val="black"/>
                            </a:solidFill>
                            <a:latin typeface="Cambria Math" panose="02040503050406030204" pitchFamily="18" charset="0"/>
                          </a:rPr>
                        </m:ctrlPr>
                      </m:naryPr>
                      <m:sub>
                        <m:r>
                          <m:rPr>
                            <m:brk m:alnAt="7"/>
                          </m:rPr>
                          <a:rPr lang="en-US" altLang="zh-CN" sz="2400" i="1">
                            <a:solidFill>
                              <a:prstClr val="black"/>
                            </a:solidFill>
                            <a:latin typeface="Cambria Math" panose="02040503050406030204" pitchFamily="18" charset="0"/>
                          </a:rPr>
                          <m:t>𝑖</m:t>
                        </m:r>
                      </m:sub>
                      <m:sup/>
                      <m:e>
                        <m:nary>
                          <m:naryPr>
                            <m:chr m:val="∑"/>
                            <m:supHide m:val="on"/>
                            <m:ctrlPr>
                              <a:rPr lang="en-US" altLang="zh-CN" sz="2400" i="1">
                                <a:solidFill>
                                  <a:prstClr val="black"/>
                                </a:solidFill>
                                <a:latin typeface="Cambria Math" panose="02040503050406030204" pitchFamily="18" charset="0"/>
                              </a:rPr>
                            </m:ctrlPr>
                          </m:naryPr>
                          <m:sub>
                            <m:r>
                              <m:rPr>
                                <m:brk m:alnAt="7"/>
                              </m:rPr>
                              <a:rPr lang="en-US" altLang="zh-CN" sz="2400" i="1">
                                <a:solidFill>
                                  <a:prstClr val="black"/>
                                </a:solidFill>
                                <a:latin typeface="Cambria Math" panose="02040503050406030204" pitchFamily="18" charset="0"/>
                              </a:rPr>
                              <m:t>𝑗</m:t>
                            </m:r>
                          </m:sub>
                          <m:sup/>
                          <m:e>
                            <m:r>
                              <m:rPr>
                                <m:nor/>
                              </m:rPr>
                              <a:rPr lang="el-GR" altLang="en-US" sz="2400" i="1" dirty="0">
                                <a:solidFill>
                                  <a:prstClr val="black"/>
                                </a:solidFill>
                                <a:latin typeface="Times New Roman" panose="02020603050405020304" pitchFamily="18" charset="0"/>
                                <a:cs typeface="Times New Roman" panose="02020603050405020304" pitchFamily="18" charset="0"/>
                              </a:rPr>
                              <m:t>α</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i</m:t>
                            </m:r>
                            <m:r>
                              <m:rPr>
                                <m:nor/>
                              </m:rPr>
                              <a:rPr lang="el-GR" altLang="en-US" sz="2400" i="1" dirty="0">
                                <a:solidFill>
                                  <a:prstClr val="black"/>
                                </a:solidFill>
                                <a:latin typeface="Times New Roman" panose="02020603050405020304" pitchFamily="18" charset="0"/>
                                <a:cs typeface="Times New Roman" panose="02020603050405020304" pitchFamily="18" charset="0"/>
                              </a:rPr>
                              <m:t> </m:t>
                            </m:r>
                            <m:r>
                              <m:rPr>
                                <m:nor/>
                              </m:rPr>
                              <a:rPr lang="el-GR" altLang="en-US" sz="2400" i="1" dirty="0">
                                <a:solidFill>
                                  <a:prstClr val="black"/>
                                </a:solidFill>
                                <a:latin typeface="Times New Roman" panose="02020603050405020304" pitchFamily="18" charset="0"/>
                                <a:cs typeface="Times New Roman" panose="02020603050405020304" pitchFamily="18" charset="0"/>
                              </a:rPr>
                              <m:t>α</m:t>
                            </m:r>
                            <m:r>
                              <m:rPr>
                                <m:nor/>
                              </m:rPr>
                              <a:rPr lang="en-US" altLang="en-US" sz="2400" i="1" baseline="-25000" dirty="0">
                                <a:solidFill>
                                  <a:prstClr val="black"/>
                                </a:solidFill>
                                <a:latin typeface="Times New Roman" panose="02020603050405020304" pitchFamily="18" charset="0"/>
                                <a:cs typeface="Times New Roman" panose="02020603050405020304" pitchFamily="18" charset="0"/>
                              </a:rPr>
                              <m:t>j</m:t>
                            </m:r>
                            <m:r>
                              <m:rPr>
                                <m:nor/>
                              </m:rPr>
                              <a:rPr lang="en-US" altLang="zh-CN" sz="2400" i="1" baseline="-25000" dirty="0">
                                <a:solidFill>
                                  <a:prstClr val="black"/>
                                </a:solidFill>
                                <a:latin typeface="Times New Roman" panose="02020603050405020304" pitchFamily="18" charset="0"/>
                                <a:cs typeface="Times New Roman" panose="02020603050405020304" pitchFamily="18" charset="0"/>
                              </a:rPr>
                              <m:t> </m:t>
                            </m:r>
                            <m:r>
                              <m:rPr>
                                <m:nor/>
                              </m:rPr>
                              <a:rPr lang="en-US" altLang="zh-CN" sz="2400" i="1">
                                <a:solidFill>
                                  <a:prstClr val="black"/>
                                </a:solidFill>
                                <a:latin typeface="Times New Roman" panose="02020603050405020304" pitchFamily="18" charset="0"/>
                              </a:rPr>
                              <m:t>y</m:t>
                            </m:r>
                            <m:r>
                              <m:rPr>
                                <m:nor/>
                              </m:rPr>
                              <a:rPr lang="en-US" altLang="zh-CN" sz="2400" i="1" baseline="-25000">
                                <a:solidFill>
                                  <a:prstClr val="black"/>
                                </a:solidFill>
                                <a:latin typeface="Times New Roman" panose="02020603050405020304" pitchFamily="18" charset="0"/>
                              </a:rPr>
                              <m:t>i</m:t>
                            </m:r>
                            <m:r>
                              <m:rPr>
                                <m:nor/>
                              </m:rPr>
                              <a:rPr lang="en-US" altLang="zh-CN" sz="2400" dirty="0">
                                <a:solidFill>
                                  <a:prstClr val="black"/>
                                </a:solidFill>
                                <a:latin typeface="Times New Roman" panose="02020603050405020304" pitchFamily="18" charset="0"/>
                              </a:rPr>
                              <m:t> </m:t>
                            </m:r>
                            <m:r>
                              <m:rPr>
                                <m:nor/>
                              </m:rPr>
                              <a:rPr lang="en-US" altLang="zh-CN" sz="2400" i="1" dirty="0">
                                <a:solidFill>
                                  <a:prstClr val="black"/>
                                </a:solidFill>
                                <a:latin typeface="Times New Roman" panose="02020603050405020304" pitchFamily="18" charset="0"/>
                              </a:rPr>
                              <m:t>y</m:t>
                            </m:r>
                            <m:r>
                              <m:rPr>
                                <m:nor/>
                              </m:rPr>
                              <a:rPr lang="en-US" altLang="zh-CN" sz="2400" b="1" baseline="-25000" dirty="0">
                                <a:solidFill>
                                  <a:prstClr val="black"/>
                                </a:solidFill>
                                <a:latin typeface="Times New Roman" panose="02020603050405020304" pitchFamily="18" charset="0"/>
                              </a:rPr>
                              <m:t>j</m:t>
                            </m:r>
                            <m:r>
                              <m:rPr>
                                <m:nor/>
                              </m:rPr>
                              <a:rPr lang="en-US" altLang="zh-CN" sz="2400" dirty="0">
                                <a:solidFill>
                                  <a:prstClr val="black"/>
                                </a:solidFill>
                                <a:latin typeface="Times New Roman" panose="02020603050405020304" pitchFamily="18" charset="0"/>
                              </a:rPr>
                              <m:t> </m:t>
                            </m:r>
                            <m:r>
                              <m:rPr>
                                <m:nor/>
                              </m:rPr>
                              <a:rPr lang="en-US" altLang="zh-CN" sz="2400" b="1" dirty="0">
                                <a:solidFill>
                                  <a:prstClr val="black"/>
                                </a:solidFill>
                                <a:latin typeface="Times New Roman" panose="02020603050405020304" pitchFamily="18" charset="0"/>
                              </a:rPr>
                              <m:t>x</m:t>
                            </m:r>
                            <m:r>
                              <m:rPr>
                                <m:nor/>
                              </m:rPr>
                              <a:rPr lang="en-US" altLang="zh-CN" sz="2400" b="1" baseline="-25000" dirty="0">
                                <a:solidFill>
                                  <a:prstClr val="black"/>
                                </a:solidFill>
                                <a:latin typeface="Times New Roman" panose="02020603050405020304" pitchFamily="18" charset="0"/>
                              </a:rPr>
                              <m:t>i</m:t>
                            </m:r>
                            <m:r>
                              <m:rPr>
                                <m:nor/>
                              </m:rPr>
                              <a:rPr lang="en-US" altLang="zh-CN" sz="2400" dirty="0">
                                <a:solidFill>
                                  <a:prstClr val="black"/>
                                </a:solidFill>
                                <a:latin typeface="Times New Roman" panose="02020603050405020304" pitchFamily="18" charset="0"/>
                              </a:rPr>
                              <m:t> . </m:t>
                            </m:r>
                            <m:r>
                              <m:rPr>
                                <m:nor/>
                              </m:rPr>
                              <a:rPr lang="en-US" altLang="zh-CN" sz="2400" b="1" dirty="0">
                                <a:solidFill>
                                  <a:prstClr val="black"/>
                                </a:solidFill>
                                <a:latin typeface="Times New Roman" panose="02020603050405020304" pitchFamily="18" charset="0"/>
                              </a:rPr>
                              <m:t>x</m:t>
                            </m:r>
                            <m:r>
                              <m:rPr>
                                <m:nor/>
                              </m:rPr>
                              <a:rPr lang="en-US" altLang="zh-CN" sz="2400" b="1" baseline="-25000" dirty="0">
                                <a:solidFill>
                                  <a:prstClr val="black"/>
                                </a:solidFill>
                                <a:latin typeface="Times New Roman" panose="02020603050405020304" pitchFamily="18" charset="0"/>
                              </a:rPr>
                              <m:t>j</m:t>
                            </m:r>
                            <m:r>
                              <m:rPr>
                                <m:nor/>
                              </m:rPr>
                              <a:rPr lang="en-US" altLang="zh-CN" sz="2400" b="1" baseline="-25000" dirty="0">
                                <a:solidFill>
                                  <a:prstClr val="black"/>
                                </a:solidFill>
                                <a:latin typeface="Times New Roman" panose="02020603050405020304" pitchFamily="18" charset="0"/>
                              </a:rPr>
                              <m:t> </m:t>
                            </m:r>
                            <m:r>
                              <m:rPr>
                                <m:nor/>
                              </m:rPr>
                              <a:rPr lang="en-US" altLang="zh-CN" sz="2400" dirty="0">
                                <a:solidFill>
                                  <a:prstClr val="black"/>
                                </a:solidFill>
                                <a:latin typeface="Times New Roman" panose="02020603050405020304" pitchFamily="18" charset="0"/>
                              </a:rPr>
                              <m:t>)</m:t>
                            </m:r>
                            <m:r>
                              <m:rPr>
                                <m:nor/>
                              </m:rPr>
                              <a:rPr lang="en-US" altLang="zh-CN" sz="2400" b="1" dirty="0">
                                <a:solidFill>
                                  <a:prstClr val="black"/>
                                </a:solidFill>
                                <a:latin typeface="Times New Roman" panose="02020603050405020304" pitchFamily="18" charset="0"/>
                              </a:rPr>
                              <m:t>  </m:t>
                            </m:r>
                          </m:e>
                        </m:nary>
                      </m:e>
                    </m:nary>
                  </m:oMath>
                </a14:m>
                <a:endParaRPr lang="en-US" altLang="zh-CN" sz="2400" dirty="0">
                  <a:solidFill>
                    <a:prstClr val="black"/>
                  </a:solidFill>
                  <a:latin typeface="Times New Roman" panose="02020603050405020304" pitchFamily="18" charset="0"/>
                </a:endParaRPr>
              </a:p>
            </p:txBody>
          </p:sp>
        </mc:Choice>
        <mc:Fallback xmlns="">
          <p:sp>
            <p:nvSpPr>
              <p:cNvPr id="306181" name="Rectangle 5"/>
              <p:cNvSpPr>
                <a:spLocks noRot="1" noChangeAspect="1" noMove="1" noResize="1" noEditPoints="1" noAdjustHandles="1" noChangeArrowheads="1" noChangeShapeType="1" noTextEdit="1"/>
              </p:cNvSpPr>
              <p:nvPr/>
            </p:nvSpPr>
            <p:spPr bwMode="auto">
              <a:xfrm>
                <a:off x="1371600" y="1371600"/>
                <a:ext cx="9372600" cy="5029200"/>
              </a:xfrm>
              <a:prstGeom prst="rect">
                <a:avLst/>
              </a:prstGeom>
              <a:blipFill>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6183" name="Text Box 7"/>
              <p:cNvSpPr txBox="1">
                <a:spLocks noChangeArrowheads="1"/>
              </p:cNvSpPr>
              <p:nvPr/>
            </p:nvSpPr>
            <p:spPr bwMode="auto">
              <a:xfrm>
                <a:off x="3048000" y="1600200"/>
                <a:ext cx="5638800" cy="624082"/>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2400" dirty="0">
                    <a:solidFill>
                      <a:prstClr val="black"/>
                    </a:solidFill>
                    <a:latin typeface="Times New Roman" panose="02020603050405020304" pitchFamily="18" charset="0"/>
                  </a:rPr>
                  <a:t>L(w, b,</a:t>
                </a:r>
                <a:r>
                  <a:rPr lang="el-GR" altLang="en-US" sz="2400" i="1" dirty="0">
                    <a:solidFill>
                      <a:prstClr val="black"/>
                    </a:solidFill>
                    <a:latin typeface="Times New Roman" panose="02020603050405020304" pitchFamily="18" charset="0"/>
                    <a:cs typeface="Times New Roman" panose="02020603050405020304" pitchFamily="18" charset="0"/>
                  </a:rPr>
                  <a:t> α</a:t>
                </a:r>
                <a:r>
                  <a:rPr lang="en-US" altLang="zh-CN" sz="2400" i="1" baseline="-25000" dirty="0">
                    <a:solidFill>
                      <a:prstClr val="black"/>
                    </a:solidFill>
                    <a:latin typeface="Times New Roman" panose="02020603050405020304" pitchFamily="18" charset="0"/>
                    <a:cs typeface="Times New Roman" panose="02020603050405020304" pitchFamily="18" charset="0"/>
                  </a:rPr>
                  <a:t>i</a:t>
                </a:r>
                <a:r>
                  <a:rPr lang="en-US" altLang="zh-CN" sz="24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 </a:t>
                </a:r>
                <a14:m>
                  <m:oMath xmlns:m="http://schemas.openxmlformats.org/officeDocument/2006/math">
                    <m:f>
                      <m:fPr>
                        <m:ctrlPr>
                          <a:rPr lang="en-US" altLang="zh-CN" sz="2400" b="1" i="1">
                            <a:solidFill>
                              <a:prstClr val="black"/>
                            </a:solidFill>
                            <a:latin typeface="Cambria Math" panose="02040503050406030204" pitchFamily="18" charset="0"/>
                          </a:rPr>
                        </m:ctrlPr>
                      </m:fPr>
                      <m:num>
                        <m:r>
                          <a:rPr lang="en-US" altLang="zh-CN" sz="2400" b="1" i="1">
                            <a:solidFill>
                              <a:prstClr val="black"/>
                            </a:solidFill>
                            <a:latin typeface="Cambria Math" panose="02040503050406030204" pitchFamily="18" charset="0"/>
                          </a:rPr>
                          <m:t>𝟏</m:t>
                        </m:r>
                      </m:num>
                      <m:den>
                        <m:r>
                          <a:rPr lang="en-US" altLang="zh-CN" sz="2400" b="1" i="1">
                            <a:solidFill>
                              <a:prstClr val="black"/>
                            </a:solidFill>
                            <a:latin typeface="Cambria Math" panose="02040503050406030204" pitchFamily="18" charset="0"/>
                          </a:rPr>
                          <m:t>𝟐</m:t>
                        </m:r>
                      </m:den>
                    </m:f>
                  </m:oMath>
                </a14:m>
                <a:r>
                  <a:rPr lang="en-US" altLang="zh-CN" sz="2400" b="1" dirty="0">
                    <a:solidFill>
                      <a:prstClr val="black"/>
                    </a:solidFill>
                    <a:latin typeface="Times New Roman" panose="02020603050405020304" pitchFamily="18" charset="0"/>
                  </a:rPr>
                  <a:t>||w||</a:t>
                </a:r>
                <a:r>
                  <a:rPr lang="en-US" altLang="zh-CN" sz="2400" b="1" baseline="30000" dirty="0">
                    <a:solidFill>
                      <a:prstClr val="black"/>
                    </a:solidFill>
                    <a:latin typeface="Times New Roman" panose="02020603050405020304" pitchFamily="18" charset="0"/>
                  </a:rPr>
                  <a:t>2</a:t>
                </a:r>
                <a:r>
                  <a:rPr lang="en-US" altLang="zh-CN" sz="2400" dirty="0">
                    <a:solidFill>
                      <a:prstClr val="black"/>
                    </a:solidFill>
                    <a:latin typeface="Times New Roman" panose="02020603050405020304" pitchFamily="18" charset="0"/>
                  </a:rPr>
                  <a:t> -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err="1">
                    <a:solidFill>
                      <a:prstClr val="black"/>
                    </a:solidFill>
                    <a:latin typeface="Times New Roman" panose="02020603050405020304" pitchFamily="18" charset="0"/>
                    <a:cs typeface="Times New Roman" panose="02020603050405020304" pitchFamily="18" charset="0"/>
                  </a:rPr>
                  <a:t>i</a:t>
                </a:r>
                <a:r>
                  <a:rPr lang="en-US" altLang="zh-CN" sz="2400" i="1" baseline="-25000" dirty="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y</a:t>
                </a:r>
                <a:r>
                  <a:rPr lang="en-US" altLang="zh-CN" sz="2400" i="1" baseline="-25000" dirty="0">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 (</a:t>
                </a:r>
                <a:r>
                  <a:rPr lang="en-US" altLang="zh-CN" sz="2400" b="1" dirty="0">
                    <a:solidFill>
                      <a:prstClr val="black"/>
                    </a:solidFill>
                    <a:latin typeface="Times New Roman" panose="02020603050405020304" pitchFamily="18" charset="0"/>
                  </a:rPr>
                  <a:t>w </a:t>
                </a:r>
                <a:r>
                  <a:rPr lang="en-US" altLang="zh-CN" sz="3200" b="1"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 x</a:t>
                </a:r>
                <a:r>
                  <a:rPr lang="en-US" altLang="zh-CN" sz="2400" b="1" baseline="-25000" dirty="0">
                    <a:solidFill>
                      <a:prstClr val="black"/>
                    </a:solidFill>
                    <a:latin typeface="Times New Roman" panose="02020603050405020304" pitchFamily="18" charset="0"/>
                  </a:rPr>
                  <a:t>i</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 </a:t>
                </a:r>
                <a:r>
                  <a:rPr lang="en-US" altLang="zh-CN" sz="2400" i="1" dirty="0">
                    <a:solidFill>
                      <a:prstClr val="black"/>
                    </a:solidFill>
                    <a:latin typeface="Times New Roman" panose="02020603050405020304" pitchFamily="18" charset="0"/>
                  </a:rPr>
                  <a:t>b</a:t>
                </a:r>
                <a:r>
                  <a:rPr lang="en-US" altLang="zh-CN" sz="2400" dirty="0">
                    <a:solidFill>
                      <a:prstClr val="black"/>
                    </a:solidFill>
                    <a:latin typeface="Times New Roman" panose="02020603050405020304" pitchFamily="18" charset="0"/>
                  </a:rPr>
                  <a:t>) -1]</a:t>
                </a:r>
                <a:endParaRPr lang="en-US" altLang="zh-CN" sz="2400"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306183" name="Text Box 7"/>
              <p:cNvSpPr txBox="1">
                <a:spLocks noRot="1" noChangeAspect="1" noMove="1" noResize="1" noEditPoints="1" noAdjustHandles="1" noChangeArrowheads="1" noChangeShapeType="1" noTextEdit="1"/>
              </p:cNvSpPr>
              <p:nvPr/>
            </p:nvSpPr>
            <p:spPr bwMode="auto">
              <a:xfrm>
                <a:off x="3048000" y="1600200"/>
                <a:ext cx="5638800" cy="624082"/>
              </a:xfrm>
              <a:prstGeom prst="rect">
                <a:avLst/>
              </a:prstGeom>
              <a:blipFill>
                <a:blip r:embed="rId3"/>
                <a:stretch>
                  <a:fillRect l="-1399" t="-13208" b="-18868"/>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494333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Vectors</a:t>
            </a:r>
            <a:endParaRPr lang="en-US" dirty="0"/>
          </a:p>
        </p:txBody>
      </p:sp>
      <p:sp>
        <p:nvSpPr>
          <p:cNvPr id="3" name="Rectangle 2"/>
          <p:cNvSpPr/>
          <p:nvPr/>
        </p:nvSpPr>
        <p:spPr>
          <a:xfrm>
            <a:off x="1676400" y="1450229"/>
            <a:ext cx="3810000" cy="4750018"/>
          </a:xfrm>
          <a:prstGeom prst="rect">
            <a:avLst/>
          </a:prstGeom>
        </p:spPr>
        <p:txBody>
          <a:bodyPr wrap="square">
            <a:spAutoFit/>
          </a:bodyPr>
          <a:lstStyle/>
          <a:p>
            <a:r>
              <a:rPr lang="en-US" altLang="en-US" sz="2000" dirty="0">
                <a:solidFill>
                  <a:prstClr val="black"/>
                </a:solidFill>
                <a:latin typeface="Times New Roman" panose="02020603050405020304" pitchFamily="18" charset="0"/>
                <a:cs typeface="Times New Roman" panose="02020603050405020304" pitchFamily="18" charset="0"/>
              </a:rPr>
              <a:t>Using KKT conditions : </a:t>
            </a:r>
          </a:p>
          <a:p>
            <a:r>
              <a:rPr lang="el-GR" altLang="en-US" sz="2000" dirty="0">
                <a:solidFill>
                  <a:prstClr val="black"/>
                </a:solidFill>
                <a:latin typeface="Times New Roman" panose="02020603050405020304" pitchFamily="18" charset="0"/>
                <a:cs typeface="Times New Roman" panose="02020603050405020304" pitchFamily="18" charset="0"/>
              </a:rPr>
              <a:t>α</a:t>
            </a:r>
            <a:r>
              <a:rPr lang="en-US" altLang="zh-CN" sz="2000" baseline="-25000" dirty="0" err="1">
                <a:solidFill>
                  <a:prstClr val="black"/>
                </a:solidFill>
                <a:latin typeface="Times New Roman" panose="02020603050405020304" pitchFamily="18" charset="0"/>
                <a:cs typeface="Times New Roman" panose="02020603050405020304" pitchFamily="18" charset="0"/>
              </a:rPr>
              <a:t>i</a:t>
            </a:r>
            <a:r>
              <a:rPr lang="en-US" altLang="zh-CN" sz="2000" baseline="-25000"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rPr>
              <a:t>[</a:t>
            </a:r>
            <a:r>
              <a:rPr lang="en-US" altLang="zh-CN" sz="2000" err="1">
                <a:solidFill>
                  <a:prstClr val="black"/>
                </a:solidFill>
                <a:latin typeface="Times New Roman" panose="02020603050405020304" pitchFamily="18" charset="0"/>
              </a:rPr>
              <a:t>y</a:t>
            </a:r>
            <a:r>
              <a:rPr lang="en-US" altLang="zh-CN" sz="2000" baseline="-25000" err="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a:t>
            </a:r>
            <a:r>
              <a:rPr lang="en-US" altLang="zh-CN" sz="2000" b="1">
                <a:solidFill>
                  <a:prstClr val="black"/>
                </a:solidFill>
                <a:latin typeface="Times New Roman" panose="02020603050405020304" pitchFamily="18" charset="0"/>
              </a:rPr>
              <a:t>w</a:t>
            </a:r>
            <a:r>
              <a:rPr lang="en-US" altLang="zh-CN" sz="2000" b="1" baseline="30000">
                <a:solidFill>
                  <a:prstClr val="black"/>
                </a:solidFill>
                <a:latin typeface="Times New Roman" panose="02020603050405020304" pitchFamily="18" charset="0"/>
              </a:rPr>
              <a:t>T</a:t>
            </a:r>
            <a:r>
              <a:rPr lang="en-US" altLang="zh-CN" sz="2000" b="1">
                <a:solidFill>
                  <a:prstClr val="black"/>
                </a:solidFill>
                <a:latin typeface="Times New Roman" panose="02020603050405020304" pitchFamily="18" charset="0"/>
              </a:rPr>
              <a:t>x</a:t>
            </a:r>
            <a:r>
              <a:rPr lang="en-US" altLang="zh-CN" sz="2000" b="1" baseline="-25000">
                <a:solidFill>
                  <a:prstClr val="black"/>
                </a:solidFill>
                <a:latin typeface="Times New Roman" panose="02020603050405020304" pitchFamily="18" charset="0"/>
              </a:rPr>
              <a:t>i</a:t>
            </a:r>
            <a:r>
              <a:rPr lang="en-US" altLang="zh-CN" sz="2000" b="1">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 b) -1]=0</a:t>
            </a:r>
          </a:p>
          <a:p>
            <a:endParaRPr lang="en-US" sz="2000" dirty="0">
              <a:solidFill>
                <a:prstClr val="black"/>
              </a:solidFill>
              <a:latin typeface="Times New Roman" panose="02020603050405020304" pitchFamily="18" charset="0"/>
            </a:endParaRPr>
          </a:p>
          <a:p>
            <a:r>
              <a:rPr lang="en-US" sz="2000" dirty="0">
                <a:solidFill>
                  <a:prstClr val="black"/>
                </a:solidFill>
                <a:latin typeface="Times New Roman" panose="02020603050405020304" pitchFamily="18" charset="0"/>
              </a:rPr>
              <a:t>For this condition to be satisfied </a:t>
            </a:r>
          </a:p>
          <a:p>
            <a:r>
              <a:rPr lang="en-US" sz="2000" dirty="0">
                <a:solidFill>
                  <a:prstClr val="black"/>
                </a:solidFill>
                <a:latin typeface="Times New Roman" panose="02020603050405020304" pitchFamily="18" charset="0"/>
              </a:rPr>
              <a:t>either </a:t>
            </a:r>
            <a:r>
              <a:rPr lang="el-GR" altLang="en-US" sz="2000" dirty="0">
                <a:solidFill>
                  <a:prstClr val="black"/>
                </a:solidFill>
                <a:latin typeface="Times New Roman" panose="02020603050405020304" pitchFamily="18" charset="0"/>
                <a:cs typeface="Times New Roman" panose="02020603050405020304" pitchFamily="18" charset="0"/>
              </a:rPr>
              <a:t>α</a:t>
            </a:r>
            <a:r>
              <a:rPr lang="en-US" altLang="zh-CN" sz="2000" baseline="-25000" dirty="0" err="1">
                <a:solidFill>
                  <a:prstClr val="black"/>
                </a:solidFill>
                <a:latin typeface="Times New Roman" panose="02020603050405020304" pitchFamily="18" charset="0"/>
                <a:cs typeface="Times New Roman" panose="02020603050405020304" pitchFamily="18" charset="0"/>
              </a:rPr>
              <a:t>i</a:t>
            </a:r>
            <a:r>
              <a:rPr lang="en-US" altLang="zh-CN" sz="2000" dirty="0">
                <a:solidFill>
                  <a:prstClr val="black"/>
                </a:solidFill>
                <a:latin typeface="Times New Roman" panose="02020603050405020304" pitchFamily="18" charset="0"/>
              </a:rPr>
              <a:t> =0 and </a:t>
            </a:r>
            <a:r>
              <a:rPr lang="en-US" altLang="zh-CN" sz="2000" err="1">
                <a:solidFill>
                  <a:prstClr val="black"/>
                </a:solidFill>
                <a:latin typeface="Times New Roman" panose="02020603050405020304" pitchFamily="18" charset="0"/>
              </a:rPr>
              <a:t>y</a:t>
            </a:r>
            <a:r>
              <a:rPr lang="en-US" altLang="zh-CN" sz="2000" baseline="-25000" err="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a:t>
            </a:r>
            <a:r>
              <a:rPr lang="en-US" altLang="zh-CN" sz="2000" b="1">
                <a:solidFill>
                  <a:prstClr val="black"/>
                </a:solidFill>
                <a:latin typeface="Times New Roman" panose="02020603050405020304" pitchFamily="18" charset="0"/>
              </a:rPr>
              <a:t>w</a:t>
            </a:r>
            <a:r>
              <a:rPr lang="en-US" altLang="zh-CN" sz="2000" b="1" baseline="30000">
                <a:solidFill>
                  <a:prstClr val="black"/>
                </a:solidFill>
                <a:latin typeface="Times New Roman" panose="02020603050405020304" pitchFamily="18" charset="0"/>
              </a:rPr>
              <a:t>T</a:t>
            </a:r>
            <a:r>
              <a:rPr lang="en-US" altLang="zh-CN" sz="2000" b="1">
                <a:solidFill>
                  <a:prstClr val="black"/>
                </a:solidFill>
                <a:latin typeface="Times New Roman" panose="02020603050405020304" pitchFamily="18" charset="0"/>
              </a:rPr>
              <a:t>x</a:t>
            </a:r>
            <a:r>
              <a:rPr lang="en-US" altLang="zh-CN" sz="2000" b="1" baseline="-25000">
                <a:solidFill>
                  <a:prstClr val="black"/>
                </a:solidFill>
                <a:latin typeface="Times New Roman" panose="02020603050405020304" pitchFamily="18" charset="0"/>
              </a:rPr>
              <a:t>i</a:t>
            </a:r>
            <a:r>
              <a:rPr lang="en-US" altLang="zh-CN" sz="2000" b="1">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 b) -1</a:t>
            </a:r>
            <a:r>
              <a:rPr lang="en-US" altLang="zh-CN" sz="2000" b="1" dirty="0">
                <a:solidFill>
                  <a:prstClr val="black"/>
                </a:solidFill>
                <a:latin typeface="Times New Roman" panose="02020603050405020304" pitchFamily="18" charset="0"/>
                <a:cs typeface="Times New Roman" panose="02020603050405020304" pitchFamily="18" charset="0"/>
              </a:rPr>
              <a:t> &gt;</a:t>
            </a:r>
            <a:r>
              <a:rPr lang="en-US" altLang="zh-CN" sz="2000" dirty="0">
                <a:solidFill>
                  <a:prstClr val="black"/>
                </a:solidFill>
                <a:latin typeface="Times New Roman" panose="02020603050405020304" pitchFamily="18" charset="0"/>
              </a:rPr>
              <a:t> 0</a:t>
            </a:r>
            <a:r>
              <a:rPr lang="en-US" altLang="zh-CN" sz="2000" baseline="-25000" dirty="0">
                <a:solidFill>
                  <a:prstClr val="black"/>
                </a:solidFill>
                <a:latin typeface="Times New Roman" panose="02020603050405020304" pitchFamily="18" charset="0"/>
                <a:cs typeface="Times New Roman" panose="02020603050405020304" pitchFamily="18" charset="0"/>
              </a:rPr>
              <a:t> </a:t>
            </a:r>
          </a:p>
          <a:p>
            <a:r>
              <a:rPr lang="en-US" altLang="zh-CN" sz="2000" dirty="0">
                <a:solidFill>
                  <a:prstClr val="black"/>
                </a:solidFill>
                <a:latin typeface="Times New Roman" panose="02020603050405020304" pitchFamily="18" charset="0"/>
              </a:rPr>
              <a:t>OR</a:t>
            </a:r>
          </a:p>
          <a:p>
            <a:r>
              <a:rPr lang="en-US" altLang="zh-CN" sz="2000" err="1">
                <a:solidFill>
                  <a:prstClr val="black"/>
                </a:solidFill>
                <a:latin typeface="Times New Roman" panose="02020603050405020304" pitchFamily="18" charset="0"/>
              </a:rPr>
              <a:t>y</a:t>
            </a:r>
            <a:r>
              <a:rPr lang="en-US" altLang="zh-CN" sz="2000" baseline="-25000" err="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a:t>
            </a:r>
            <a:r>
              <a:rPr lang="en-US" altLang="zh-CN" sz="2000" b="1">
                <a:solidFill>
                  <a:prstClr val="black"/>
                </a:solidFill>
                <a:latin typeface="Times New Roman" panose="02020603050405020304" pitchFamily="18" charset="0"/>
              </a:rPr>
              <a:t>w</a:t>
            </a:r>
            <a:r>
              <a:rPr lang="en-US" altLang="zh-CN" sz="2000" b="1" baseline="30000">
                <a:solidFill>
                  <a:prstClr val="black"/>
                </a:solidFill>
                <a:latin typeface="Times New Roman" panose="02020603050405020304" pitchFamily="18" charset="0"/>
              </a:rPr>
              <a:t>T</a:t>
            </a:r>
            <a:r>
              <a:rPr lang="en-US" altLang="zh-CN" sz="2000" b="1">
                <a:solidFill>
                  <a:prstClr val="black"/>
                </a:solidFill>
                <a:latin typeface="Times New Roman" panose="02020603050405020304" pitchFamily="18" charset="0"/>
              </a:rPr>
              <a:t>x</a:t>
            </a:r>
            <a:r>
              <a:rPr lang="en-US" altLang="zh-CN" sz="2000" b="1" baseline="-25000">
                <a:solidFill>
                  <a:prstClr val="black"/>
                </a:solidFill>
                <a:latin typeface="Times New Roman" panose="02020603050405020304" pitchFamily="18" charset="0"/>
              </a:rPr>
              <a:t>i</a:t>
            </a:r>
            <a:r>
              <a:rPr lang="en-US" altLang="zh-CN" sz="2000" b="1">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 b) -1=0</a:t>
            </a:r>
            <a:r>
              <a:rPr lang="en-US" altLang="zh-CN" sz="2000" baseline="-25000"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rPr>
              <a:t>and</a:t>
            </a:r>
            <a:r>
              <a:rPr lang="en-US" altLang="zh-CN" sz="2000" baseline="-25000" dirty="0">
                <a:solidFill>
                  <a:prstClr val="black"/>
                </a:solidFill>
                <a:latin typeface="Times New Roman" panose="02020603050405020304" pitchFamily="18" charset="0"/>
                <a:cs typeface="Times New Roman" panose="02020603050405020304" pitchFamily="18" charset="0"/>
              </a:rPr>
              <a:t> </a:t>
            </a:r>
            <a:r>
              <a:rPr lang="el-GR" altLang="en-US" sz="2000" dirty="0">
                <a:solidFill>
                  <a:prstClr val="black"/>
                </a:solidFill>
                <a:latin typeface="Times New Roman" panose="02020603050405020304" pitchFamily="18" charset="0"/>
                <a:cs typeface="Times New Roman" panose="02020603050405020304" pitchFamily="18" charset="0"/>
              </a:rPr>
              <a:t>α</a:t>
            </a:r>
            <a:r>
              <a:rPr lang="en-US" altLang="zh-CN" sz="2000" baseline="-25000" dirty="0" err="1">
                <a:solidFill>
                  <a:prstClr val="black"/>
                </a:solidFill>
                <a:latin typeface="Times New Roman" panose="02020603050405020304" pitchFamily="18" charset="0"/>
                <a:cs typeface="Times New Roman" panose="02020603050405020304" pitchFamily="18" charset="0"/>
              </a:rPr>
              <a:t>i</a:t>
            </a:r>
            <a:r>
              <a:rPr lang="en-US" altLang="zh-CN" sz="2000"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&gt;  </a:t>
            </a:r>
            <a:r>
              <a:rPr lang="en-US" altLang="zh-CN" sz="2000" dirty="0">
                <a:solidFill>
                  <a:prstClr val="black"/>
                </a:solidFill>
                <a:latin typeface="Times New Roman" panose="02020603050405020304" pitchFamily="18" charset="0"/>
              </a:rPr>
              <a:t>0 </a:t>
            </a:r>
            <a:endParaRPr lang="en-US" altLang="zh-CN" sz="2000" baseline="-25000" dirty="0">
              <a:solidFill>
                <a:prstClr val="black"/>
              </a:solidFill>
              <a:latin typeface="Times New Roman" panose="02020603050405020304" pitchFamily="18" charset="0"/>
              <a:cs typeface="Times New Roman" panose="02020603050405020304" pitchFamily="18" charset="0"/>
            </a:endParaRPr>
          </a:p>
          <a:p>
            <a:endParaRPr lang="en-US" sz="2000" baseline="-25000" dirty="0">
              <a:solidFill>
                <a:prstClr val="black"/>
              </a:solidFill>
              <a:latin typeface="Times New Roman" panose="02020603050405020304" pitchFamily="18" charset="0"/>
              <a:cs typeface="Times New Roman" panose="02020603050405020304" pitchFamily="18" charset="0"/>
            </a:endParaRPr>
          </a:p>
          <a:p>
            <a:r>
              <a:rPr lang="en-US" altLang="zh-CN" sz="2000" dirty="0">
                <a:solidFill>
                  <a:prstClr val="black"/>
                </a:solidFill>
                <a:latin typeface="Times New Roman" panose="02020603050405020304" pitchFamily="18" charset="0"/>
              </a:rPr>
              <a:t>For support vectors:</a:t>
            </a:r>
          </a:p>
          <a:p>
            <a:r>
              <a:rPr lang="en-US" altLang="zh-CN" sz="2000" err="1">
                <a:solidFill>
                  <a:prstClr val="black"/>
                </a:solidFill>
                <a:latin typeface="Times New Roman" panose="02020603050405020304" pitchFamily="18" charset="0"/>
              </a:rPr>
              <a:t>y</a:t>
            </a:r>
            <a:r>
              <a:rPr lang="en-US" altLang="zh-CN" sz="2000" baseline="-25000" err="1">
                <a:solidFill>
                  <a:prstClr val="black"/>
                </a:solidFill>
                <a:latin typeface="Times New Roman" panose="02020603050405020304" pitchFamily="18" charset="0"/>
              </a:rPr>
              <a:t>i</a:t>
            </a:r>
            <a:r>
              <a:rPr lang="en-US" altLang="zh-CN" sz="2000">
                <a:solidFill>
                  <a:prstClr val="black"/>
                </a:solidFill>
                <a:latin typeface="Times New Roman" panose="02020603050405020304" pitchFamily="18" charset="0"/>
              </a:rPr>
              <a:t> (</a:t>
            </a:r>
            <a:r>
              <a:rPr lang="en-US" altLang="zh-CN" sz="2000" b="1">
                <a:solidFill>
                  <a:prstClr val="black"/>
                </a:solidFill>
                <a:latin typeface="Times New Roman" panose="02020603050405020304" pitchFamily="18" charset="0"/>
              </a:rPr>
              <a:t>w</a:t>
            </a:r>
            <a:r>
              <a:rPr lang="en-US" altLang="zh-CN" sz="2000" b="1" baseline="30000">
                <a:solidFill>
                  <a:prstClr val="black"/>
                </a:solidFill>
                <a:latin typeface="Times New Roman" panose="02020603050405020304" pitchFamily="18" charset="0"/>
              </a:rPr>
              <a:t>T</a:t>
            </a:r>
            <a:r>
              <a:rPr lang="en-US" altLang="zh-CN" sz="2000" b="1">
                <a:solidFill>
                  <a:prstClr val="black"/>
                </a:solidFill>
                <a:latin typeface="Times New Roman" panose="02020603050405020304" pitchFamily="18" charset="0"/>
              </a:rPr>
              <a:t>x</a:t>
            </a:r>
            <a:r>
              <a:rPr lang="en-US" altLang="zh-CN" sz="2000" b="1" baseline="-25000">
                <a:solidFill>
                  <a:prstClr val="black"/>
                </a:solidFill>
                <a:latin typeface="Times New Roman" panose="02020603050405020304" pitchFamily="18" charset="0"/>
              </a:rPr>
              <a:t>i</a:t>
            </a:r>
            <a:r>
              <a:rPr lang="en-US" altLang="zh-CN" sz="2000" b="1">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 b) -1=0</a:t>
            </a:r>
            <a:r>
              <a:rPr lang="en-US" altLang="zh-CN" sz="2000" baseline="-25000" dirty="0">
                <a:solidFill>
                  <a:prstClr val="black"/>
                </a:solidFill>
                <a:latin typeface="Times New Roman" panose="02020603050405020304" pitchFamily="18" charset="0"/>
                <a:cs typeface="Times New Roman" panose="02020603050405020304" pitchFamily="18" charset="0"/>
              </a:rPr>
              <a:t> </a:t>
            </a:r>
          </a:p>
          <a:p>
            <a:endParaRPr lang="en-US" altLang="zh-CN" sz="2000" i="1" baseline="-25000" dirty="0">
              <a:solidFill>
                <a:prstClr val="black"/>
              </a:solidFill>
              <a:latin typeface="Times New Roman" panose="02020603050405020304" pitchFamily="18" charset="0"/>
              <a:cs typeface="Times New Roman" panose="02020603050405020304" pitchFamily="18" charset="0"/>
            </a:endParaRPr>
          </a:p>
          <a:p>
            <a:r>
              <a:rPr lang="en-US" altLang="zh-CN" sz="2400" dirty="0">
                <a:solidFill>
                  <a:prstClr val="black"/>
                </a:solidFill>
                <a:latin typeface="Times New Roman" panose="02020603050405020304" pitchFamily="18" charset="0"/>
              </a:rPr>
              <a:t>For all points other than support vectors:</a:t>
            </a:r>
          </a:p>
          <a:p>
            <a:r>
              <a:rPr lang="el-GR" altLang="en-US" sz="2400" dirty="0">
                <a:solidFill>
                  <a:prstClr val="black"/>
                </a:solidFill>
                <a:latin typeface="Times New Roman" panose="02020603050405020304" pitchFamily="18" charset="0"/>
                <a:cs typeface="Times New Roman" panose="02020603050405020304" pitchFamily="18" charset="0"/>
              </a:rPr>
              <a:t>α</a:t>
            </a:r>
            <a:r>
              <a:rPr lang="en-US" altLang="zh-CN" sz="2400" baseline="-25000" dirty="0" err="1">
                <a:solidFill>
                  <a:prstClr val="black"/>
                </a:solidFill>
                <a:latin typeface="Times New Roman" panose="02020603050405020304" pitchFamily="18" charset="0"/>
                <a:cs typeface="Times New Roman" panose="02020603050405020304" pitchFamily="18" charset="0"/>
              </a:rPr>
              <a:t>i</a:t>
            </a:r>
            <a:r>
              <a:rPr lang="en-US" altLang="zh-CN" sz="2400" dirty="0">
                <a:solidFill>
                  <a:prstClr val="black"/>
                </a:solidFill>
                <a:latin typeface="Times New Roman" panose="02020603050405020304" pitchFamily="18" charset="0"/>
              </a:rPr>
              <a:t> =0</a:t>
            </a:r>
          </a:p>
          <a:p>
            <a:endParaRPr lang="en-US" sz="2400" dirty="0">
              <a:solidFill>
                <a:prstClr val="black"/>
              </a:solidFill>
            </a:endParaRPr>
          </a:p>
        </p:txBody>
      </p:sp>
      <p:pic>
        <p:nvPicPr>
          <p:cNvPr id="4" name="Content Placeholder 3"/>
          <p:cNvPicPr>
            <a:picLocks noChangeAspect="1"/>
          </p:cNvPicPr>
          <p:nvPr/>
        </p:nvPicPr>
        <p:blipFill>
          <a:blip r:embed="rId2"/>
          <a:stretch>
            <a:fillRect/>
          </a:stretch>
        </p:blipFill>
        <p:spPr>
          <a:xfrm>
            <a:off x="5661212" y="1417639"/>
            <a:ext cx="4854716" cy="2773363"/>
          </a:xfrm>
          <a:prstGeom prst="rect">
            <a:avLst/>
          </a:prstGeom>
        </p:spPr>
      </p:pic>
      <mc:AlternateContent xmlns:mc="http://schemas.openxmlformats.org/markup-compatibility/2006" xmlns:a14="http://schemas.microsoft.com/office/drawing/2010/main">
        <mc:Choice Requires="a14">
          <p:sp>
            <p:nvSpPr>
              <p:cNvPr id="5" name="Text Box 7"/>
              <p:cNvSpPr txBox="1">
                <a:spLocks noChangeArrowheads="1"/>
              </p:cNvSpPr>
              <p:nvPr/>
            </p:nvSpPr>
            <p:spPr bwMode="auto">
              <a:xfrm>
                <a:off x="4856346" y="5021960"/>
                <a:ext cx="5638800" cy="624082"/>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wrap="square">
                <a:spAutoFit/>
              </a:bodyPr>
              <a:lstStyle/>
              <a:p>
                <a:r>
                  <a:rPr lang="en-US" altLang="zh-CN" sz="2400" dirty="0">
                    <a:solidFill>
                      <a:prstClr val="black"/>
                    </a:solidFill>
                    <a:latin typeface="Times New Roman" panose="02020603050405020304" pitchFamily="18" charset="0"/>
                  </a:rPr>
                  <a:t>L(w, b,</a:t>
                </a:r>
                <a:r>
                  <a:rPr lang="el-GR" altLang="en-US" sz="2400" i="1" dirty="0">
                    <a:solidFill>
                      <a:prstClr val="black"/>
                    </a:solidFill>
                    <a:latin typeface="Times New Roman" panose="02020603050405020304" pitchFamily="18" charset="0"/>
                    <a:cs typeface="Times New Roman" panose="02020603050405020304" pitchFamily="18" charset="0"/>
                  </a:rPr>
                  <a:t> α</a:t>
                </a:r>
                <a:r>
                  <a:rPr lang="en-US" altLang="zh-CN" sz="2400" i="1" baseline="-25000" dirty="0">
                    <a:solidFill>
                      <a:prstClr val="black"/>
                    </a:solidFill>
                    <a:latin typeface="Times New Roman" panose="02020603050405020304" pitchFamily="18" charset="0"/>
                    <a:cs typeface="Times New Roman" panose="02020603050405020304" pitchFamily="18" charset="0"/>
                  </a:rPr>
                  <a:t>i</a:t>
                </a:r>
                <a:r>
                  <a:rPr lang="en-US" altLang="zh-CN" sz="24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 </a:t>
                </a:r>
                <a14:m>
                  <m:oMath xmlns:m="http://schemas.openxmlformats.org/officeDocument/2006/math">
                    <m:f>
                      <m:fPr>
                        <m:ctrlPr>
                          <a:rPr lang="en-US" altLang="zh-CN" sz="2400" b="1" i="1">
                            <a:solidFill>
                              <a:prstClr val="black"/>
                            </a:solidFill>
                            <a:latin typeface="Cambria Math" panose="02040503050406030204" pitchFamily="18" charset="0"/>
                          </a:rPr>
                        </m:ctrlPr>
                      </m:fPr>
                      <m:num>
                        <m:r>
                          <a:rPr lang="en-US" altLang="zh-CN" sz="2400" b="1" i="1">
                            <a:solidFill>
                              <a:prstClr val="black"/>
                            </a:solidFill>
                            <a:latin typeface="Cambria Math" panose="02040503050406030204" pitchFamily="18" charset="0"/>
                          </a:rPr>
                          <m:t>𝟏</m:t>
                        </m:r>
                      </m:num>
                      <m:den>
                        <m:r>
                          <a:rPr lang="en-US" altLang="zh-CN" sz="2400" b="1" i="1">
                            <a:solidFill>
                              <a:prstClr val="black"/>
                            </a:solidFill>
                            <a:latin typeface="Cambria Math" panose="02040503050406030204" pitchFamily="18" charset="0"/>
                          </a:rPr>
                          <m:t>𝟐</m:t>
                        </m:r>
                      </m:den>
                    </m:f>
                  </m:oMath>
                </a14:m>
                <a:r>
                  <a:rPr lang="en-US" altLang="zh-CN" sz="2400" b="1" dirty="0">
                    <a:solidFill>
                      <a:prstClr val="black"/>
                    </a:solidFill>
                    <a:latin typeface="Times New Roman" panose="02020603050405020304" pitchFamily="18" charset="0"/>
                  </a:rPr>
                  <a:t>||w||</a:t>
                </a:r>
                <a:r>
                  <a:rPr lang="en-US" altLang="zh-CN" sz="2400" b="1" baseline="30000" dirty="0">
                    <a:solidFill>
                      <a:prstClr val="black"/>
                    </a:solidFill>
                    <a:latin typeface="Times New Roman" panose="02020603050405020304" pitchFamily="18" charset="0"/>
                  </a:rPr>
                  <a:t>2</a:t>
                </a:r>
                <a:r>
                  <a:rPr lang="en-US" altLang="zh-CN" sz="2400" dirty="0">
                    <a:solidFill>
                      <a:prstClr val="black"/>
                    </a:solidFill>
                    <a:latin typeface="Times New Roman" panose="02020603050405020304" pitchFamily="18" charset="0"/>
                  </a:rPr>
                  <a:t> - </a:t>
                </a:r>
                <a:r>
                  <a:rPr lang="el-GR" altLang="en-US" sz="2400" dirty="0">
                    <a:solidFill>
                      <a:prstClr val="black"/>
                    </a:solidFill>
                    <a:latin typeface="Times New Roman" panose="02020603050405020304" pitchFamily="18" charset="0"/>
                    <a:cs typeface="Times New Roman" panose="02020603050405020304" pitchFamily="18" charset="0"/>
                  </a:rPr>
                  <a:t>Σ</a:t>
                </a:r>
                <a:r>
                  <a:rPr lang="en-US" altLang="zh-CN" sz="2400" i="1" dirty="0">
                    <a:solidFill>
                      <a:prstClr val="black"/>
                    </a:solidFill>
                    <a:latin typeface="Times New Roman" panose="02020603050405020304" pitchFamily="18" charset="0"/>
                  </a:rPr>
                  <a:t> </a:t>
                </a:r>
                <a:r>
                  <a:rPr lang="el-GR" altLang="en-US" sz="2400" i="1" dirty="0">
                    <a:solidFill>
                      <a:prstClr val="black"/>
                    </a:solidFill>
                    <a:latin typeface="Times New Roman" panose="02020603050405020304" pitchFamily="18" charset="0"/>
                    <a:cs typeface="Times New Roman" panose="02020603050405020304" pitchFamily="18" charset="0"/>
                  </a:rPr>
                  <a:t>α</a:t>
                </a:r>
                <a:r>
                  <a:rPr lang="en-US" altLang="zh-CN" sz="2400" i="1" baseline="-25000" dirty="0" err="1">
                    <a:solidFill>
                      <a:prstClr val="black"/>
                    </a:solidFill>
                    <a:latin typeface="Times New Roman" panose="02020603050405020304" pitchFamily="18" charset="0"/>
                    <a:cs typeface="Times New Roman" panose="02020603050405020304" pitchFamily="18" charset="0"/>
                  </a:rPr>
                  <a:t>i</a:t>
                </a:r>
                <a:r>
                  <a:rPr lang="en-US" altLang="zh-CN" sz="2400" i="1" baseline="-25000" dirty="0">
                    <a:solidFill>
                      <a:prstClr val="black"/>
                    </a:solidFill>
                    <a:latin typeface="Times New Roman" panose="02020603050405020304" pitchFamily="18" charset="0"/>
                    <a:cs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dirty="0" err="1">
                    <a:solidFill>
                      <a:prstClr val="black"/>
                    </a:solidFill>
                    <a:latin typeface="Times New Roman" panose="02020603050405020304" pitchFamily="18" charset="0"/>
                  </a:rPr>
                  <a:t>y</a:t>
                </a:r>
                <a:r>
                  <a:rPr lang="en-US" altLang="zh-CN" sz="2400" i="1" baseline="-25000" dirty="0" err="1">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 (</a:t>
                </a:r>
                <a:r>
                  <a:rPr lang="en-US" altLang="zh-CN" sz="2400" b="1" dirty="0" err="1">
                    <a:solidFill>
                      <a:prstClr val="black"/>
                    </a:solidFill>
                    <a:latin typeface="Times New Roman" panose="02020603050405020304" pitchFamily="18" charset="0"/>
                  </a:rPr>
                  <a:t>w</a:t>
                </a:r>
                <a:r>
                  <a:rPr lang="en-US" altLang="zh-CN" sz="2400" b="1" baseline="30000" dirty="0" err="1">
                    <a:solidFill>
                      <a:prstClr val="black"/>
                    </a:solidFill>
                    <a:latin typeface="Times New Roman" panose="02020603050405020304" pitchFamily="18" charset="0"/>
                  </a:rPr>
                  <a:t>T</a:t>
                </a:r>
                <a:r>
                  <a:rPr lang="en-US" altLang="zh-CN" sz="2400" b="1" dirty="0" err="1">
                    <a:solidFill>
                      <a:prstClr val="black"/>
                    </a:solidFill>
                    <a:latin typeface="Times New Roman" panose="02020603050405020304" pitchFamily="18" charset="0"/>
                  </a:rPr>
                  <a:t>x</a:t>
                </a:r>
                <a:r>
                  <a:rPr lang="en-US" altLang="zh-CN" sz="2400" b="1" baseline="-25000" dirty="0" err="1">
                    <a:solidFill>
                      <a:prstClr val="black"/>
                    </a:solidFill>
                    <a:latin typeface="Times New Roman" panose="02020603050405020304" pitchFamily="18" charset="0"/>
                  </a:rPr>
                  <a:t>i</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 </a:t>
                </a:r>
                <a:r>
                  <a:rPr lang="en-US" altLang="zh-CN" sz="2400" i="1" dirty="0">
                    <a:solidFill>
                      <a:prstClr val="black"/>
                    </a:solidFill>
                    <a:latin typeface="Times New Roman" panose="02020603050405020304" pitchFamily="18" charset="0"/>
                  </a:rPr>
                  <a:t>b</a:t>
                </a:r>
                <a:r>
                  <a:rPr lang="en-US" altLang="zh-CN" sz="2400" dirty="0">
                    <a:solidFill>
                      <a:prstClr val="black"/>
                    </a:solidFill>
                    <a:latin typeface="Times New Roman" panose="02020603050405020304" pitchFamily="18" charset="0"/>
                  </a:rPr>
                  <a:t>) -1]</a:t>
                </a:r>
                <a:endParaRPr lang="en-US" altLang="zh-CN" sz="2400" i="1"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5" name="Text Box 7"/>
              <p:cNvSpPr txBox="1">
                <a:spLocks noRot="1" noChangeAspect="1" noMove="1" noResize="1" noEditPoints="1" noAdjustHandles="1" noChangeArrowheads="1" noChangeShapeType="1" noTextEdit="1"/>
              </p:cNvSpPr>
              <p:nvPr/>
            </p:nvSpPr>
            <p:spPr bwMode="auto">
              <a:xfrm>
                <a:off x="4856346" y="5021960"/>
                <a:ext cx="5638800" cy="624082"/>
              </a:xfrm>
              <a:prstGeom prst="rect">
                <a:avLst/>
              </a:prstGeom>
              <a:blipFill>
                <a:blip r:embed="rId3"/>
                <a:stretch>
                  <a:fillRect l="-1507" b="-6604"/>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7586178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67125" y="2109788"/>
            <a:ext cx="4857750" cy="2638425"/>
          </a:xfrm>
          <a:prstGeom prst="rect">
            <a:avLst/>
          </a:prstGeom>
        </p:spPr>
      </p:pic>
      <p:sp>
        <p:nvSpPr>
          <p:cNvPr id="6" name="Rectangle 4"/>
          <p:cNvSpPr>
            <a:spLocks noChangeArrowheads="1"/>
          </p:cNvSpPr>
          <p:nvPr/>
        </p:nvSpPr>
        <p:spPr bwMode="auto">
          <a:xfrm>
            <a:off x="1519518" y="324971"/>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sz="4400" b="1" dirty="0">
                <a:solidFill>
                  <a:prstClr val="black"/>
                </a:solidFill>
                <a:latin typeface="Calibri"/>
                <a:cs typeface="+mj-cs"/>
              </a:rPr>
              <a:t>Solving the Optimization Problem</a:t>
            </a:r>
          </a:p>
        </p:txBody>
      </p:sp>
    </p:spTree>
    <p:extLst>
      <p:ext uri="{BB962C8B-B14F-4D97-AF65-F5344CB8AC3E}">
        <p14:creationId xmlns:p14="http://schemas.microsoft.com/office/powerpoint/2010/main" val="42571417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19325" y="1447801"/>
            <a:ext cx="7296150" cy="4910205"/>
          </a:xfrm>
          <a:prstGeom prst="rect">
            <a:avLst/>
          </a:prstGeom>
        </p:spPr>
      </p:pic>
      <p:sp>
        <p:nvSpPr>
          <p:cNvPr id="5" name="Rectangle 4"/>
          <p:cNvSpPr>
            <a:spLocks noChangeArrowheads="1"/>
          </p:cNvSpPr>
          <p:nvPr/>
        </p:nvSpPr>
        <p:spPr bwMode="auto">
          <a:xfrm>
            <a:off x="1519518" y="324971"/>
            <a:ext cx="8382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sz="4400" b="1" dirty="0">
                <a:solidFill>
                  <a:prstClr val="black"/>
                </a:solidFill>
                <a:latin typeface="Calibri"/>
                <a:cs typeface="+mj-cs"/>
              </a:rPr>
              <a:t>Solving the Optimization Problem</a:t>
            </a:r>
          </a:p>
        </p:txBody>
      </p:sp>
    </p:spTree>
    <p:extLst>
      <p:ext uri="{BB962C8B-B14F-4D97-AF65-F5344CB8AC3E}">
        <p14:creationId xmlns:p14="http://schemas.microsoft.com/office/powerpoint/2010/main" val="28742268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62200" y="1447800"/>
            <a:ext cx="7239000" cy="4703756"/>
          </a:xfrm>
          <a:prstGeom prst="rect">
            <a:avLst/>
          </a:prstGeom>
        </p:spPr>
      </p:pic>
      <p:sp>
        <p:nvSpPr>
          <p:cNvPr id="3" name="Title 1"/>
          <p:cNvSpPr txBox="1">
            <a:spLocks/>
          </p:cNvSpPr>
          <p:nvPr/>
        </p:nvSpPr>
        <p:spPr>
          <a:xfrm>
            <a:off x="1981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b="1" dirty="0">
                <a:solidFill>
                  <a:prstClr val="black"/>
                </a:solidFill>
              </a:rPr>
              <a:t>Example</a:t>
            </a:r>
          </a:p>
        </p:txBody>
      </p:sp>
      <p:sp>
        <p:nvSpPr>
          <p:cNvPr id="4" name="TextBox 3"/>
          <p:cNvSpPr txBox="1"/>
          <p:nvPr/>
        </p:nvSpPr>
        <p:spPr>
          <a:xfrm>
            <a:off x="6172200" y="3581400"/>
            <a:ext cx="533400" cy="338554"/>
          </a:xfrm>
          <a:prstGeom prst="rect">
            <a:avLst/>
          </a:prstGeom>
          <a:noFill/>
        </p:spPr>
        <p:txBody>
          <a:bodyPr wrap="square" rtlCol="0">
            <a:spAutoFit/>
          </a:bodyPr>
          <a:lstStyle/>
          <a:p>
            <a:r>
              <a:rPr lang="en-US" b="1" dirty="0">
                <a:solidFill>
                  <a:prstClr val="black"/>
                </a:solidFill>
              </a:rPr>
              <a:t>x</a:t>
            </a:r>
            <a:r>
              <a:rPr lang="en-US" b="1" baseline="-25000" dirty="0">
                <a:solidFill>
                  <a:prstClr val="black"/>
                </a:solidFill>
              </a:rPr>
              <a:t>1</a:t>
            </a:r>
          </a:p>
        </p:txBody>
      </p:sp>
      <p:sp>
        <p:nvSpPr>
          <p:cNvPr id="5" name="TextBox 4"/>
          <p:cNvSpPr txBox="1"/>
          <p:nvPr/>
        </p:nvSpPr>
        <p:spPr>
          <a:xfrm>
            <a:off x="4572000" y="2286000"/>
            <a:ext cx="533400" cy="338554"/>
          </a:xfrm>
          <a:prstGeom prst="rect">
            <a:avLst/>
          </a:prstGeom>
          <a:noFill/>
        </p:spPr>
        <p:txBody>
          <a:bodyPr wrap="square" rtlCol="0">
            <a:spAutoFit/>
          </a:bodyPr>
          <a:lstStyle/>
          <a:p>
            <a:r>
              <a:rPr lang="en-US" b="1" dirty="0">
                <a:solidFill>
                  <a:prstClr val="black"/>
                </a:solidFill>
              </a:rPr>
              <a:t>x</a:t>
            </a:r>
            <a:r>
              <a:rPr lang="en-US" b="1" baseline="-25000" dirty="0">
                <a:solidFill>
                  <a:prstClr val="black"/>
                </a:solidFill>
              </a:rPr>
              <a:t>2</a:t>
            </a:r>
          </a:p>
        </p:txBody>
      </p:sp>
      <p:sp>
        <p:nvSpPr>
          <p:cNvPr id="6" name="TextBox 5"/>
          <p:cNvSpPr txBox="1"/>
          <p:nvPr/>
        </p:nvSpPr>
        <p:spPr>
          <a:xfrm>
            <a:off x="6705600" y="2286000"/>
            <a:ext cx="533400" cy="338554"/>
          </a:xfrm>
          <a:prstGeom prst="rect">
            <a:avLst/>
          </a:prstGeom>
          <a:noFill/>
        </p:spPr>
        <p:txBody>
          <a:bodyPr wrap="square" rtlCol="0">
            <a:spAutoFit/>
          </a:bodyPr>
          <a:lstStyle/>
          <a:p>
            <a:r>
              <a:rPr lang="en-US" b="1" dirty="0">
                <a:solidFill>
                  <a:prstClr val="black"/>
                </a:solidFill>
              </a:rPr>
              <a:t>x</a:t>
            </a:r>
            <a:r>
              <a:rPr lang="en-US" b="1" baseline="-25000" dirty="0">
                <a:solidFill>
                  <a:prstClr val="black"/>
                </a:solidFill>
              </a:rPr>
              <a:t>3</a:t>
            </a:r>
          </a:p>
        </p:txBody>
      </p:sp>
    </p:spTree>
    <p:extLst>
      <p:ext uri="{BB962C8B-B14F-4D97-AF65-F5344CB8AC3E}">
        <p14:creationId xmlns:p14="http://schemas.microsoft.com/office/powerpoint/2010/main" val="27461278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3601" y="1427298"/>
            <a:ext cx="7343775" cy="3438525"/>
          </a:xfrm>
          <a:prstGeom prst="rect">
            <a:avLst/>
          </a:prstGeom>
        </p:spPr>
      </p:pic>
      <p:sp>
        <p:nvSpPr>
          <p:cNvPr id="3" name="Title 1"/>
          <p:cNvSpPr txBox="1">
            <a:spLocks/>
          </p:cNvSpPr>
          <p:nvPr/>
        </p:nvSpPr>
        <p:spPr>
          <a:xfrm>
            <a:off x="1981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b="1">
                <a:solidFill>
                  <a:prstClr val="black"/>
                </a:solidFill>
              </a:rPr>
              <a:t>Solving for </a:t>
            </a:r>
            <a:r>
              <a:rPr lang="el-GR" b="1">
                <a:solidFill>
                  <a:prstClr val="black"/>
                </a:solidFill>
              </a:rPr>
              <a:t>α</a:t>
            </a:r>
            <a:r>
              <a:rPr lang="en-US" b="1">
                <a:solidFill>
                  <a:prstClr val="black"/>
                </a:solidFill>
              </a:rPr>
              <a:t> </a:t>
            </a:r>
            <a:endParaRPr lang="en-US" b="1" dirty="0">
              <a:solidFill>
                <a:prstClr val="black"/>
              </a:solidFill>
            </a:endParaRPr>
          </a:p>
        </p:txBody>
      </p:sp>
    </p:spTree>
    <p:extLst>
      <p:ext uri="{BB962C8B-B14F-4D97-AF65-F5344CB8AC3E}">
        <p14:creationId xmlns:p14="http://schemas.microsoft.com/office/powerpoint/2010/main" val="8729358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Solving for </a:t>
            </a:r>
            <a:r>
              <a:rPr lang="el-GR" b="1" dirty="0" smtClean="0"/>
              <a:t>α</a:t>
            </a:r>
            <a:r>
              <a:rPr lang="en-US" b="1" dirty="0" smtClean="0"/>
              <a:t> </a:t>
            </a:r>
            <a:endParaRPr lang="en-US" b="1" dirty="0"/>
          </a:p>
        </p:txBody>
      </p:sp>
      <p:pic>
        <p:nvPicPr>
          <p:cNvPr id="3" name="Picture 2"/>
          <p:cNvPicPr>
            <a:picLocks noChangeAspect="1"/>
          </p:cNvPicPr>
          <p:nvPr/>
        </p:nvPicPr>
        <p:blipFill>
          <a:blip r:embed="rId2"/>
          <a:stretch>
            <a:fillRect/>
          </a:stretch>
        </p:blipFill>
        <p:spPr>
          <a:xfrm>
            <a:off x="2047875" y="1445347"/>
            <a:ext cx="8096250" cy="4286250"/>
          </a:xfrm>
          <a:prstGeom prst="rect">
            <a:avLst/>
          </a:prstGeom>
        </p:spPr>
      </p:pic>
      <p:sp>
        <p:nvSpPr>
          <p:cNvPr id="4" name="Rectangle 3"/>
          <p:cNvSpPr/>
          <p:nvPr/>
        </p:nvSpPr>
        <p:spPr>
          <a:xfrm>
            <a:off x="7162801" y="3810001"/>
            <a:ext cx="2028119" cy="954107"/>
          </a:xfrm>
          <a:prstGeom prst="rect">
            <a:avLst/>
          </a:prstGeom>
        </p:spPr>
        <p:txBody>
          <a:bodyPr wrap="none">
            <a:spAutoFit/>
          </a:bodyPr>
          <a:lstStyle/>
          <a:p>
            <a:r>
              <a:rPr lang="el-GR" altLang="en-US" i="1" dirty="0">
                <a:solidFill>
                  <a:prstClr val="black"/>
                </a:solidFill>
                <a:latin typeface="Times New Roman" panose="02020603050405020304" pitchFamily="18" charset="0"/>
                <a:cs typeface="Times New Roman" panose="02020603050405020304" pitchFamily="18" charset="0"/>
              </a:rPr>
              <a:t>α</a:t>
            </a:r>
            <a:r>
              <a:rPr lang="en-US" altLang="zh-CN" i="1" baseline="-25000" dirty="0" err="1">
                <a:solidFill>
                  <a:prstClr val="black"/>
                </a:solidFill>
                <a:latin typeface="Times New Roman" panose="02020603050405020304" pitchFamily="18" charset="0"/>
                <a:cs typeface="Times New Roman" panose="02020603050405020304" pitchFamily="18" charset="0"/>
              </a:rPr>
              <a:t>i</a:t>
            </a:r>
            <a:r>
              <a:rPr lang="en-US" altLang="zh-CN" i="1" baseline="-25000" dirty="0">
                <a:solidFill>
                  <a:prstClr val="black"/>
                </a:solidFill>
                <a:latin typeface="Times New Roman" panose="02020603050405020304" pitchFamily="18" charset="0"/>
                <a:cs typeface="Times New Roman" panose="02020603050405020304" pitchFamily="18" charset="0"/>
              </a:rPr>
              <a:t> </a:t>
            </a:r>
            <a:r>
              <a:rPr lang="en-US" altLang="zh-CN" dirty="0">
                <a:solidFill>
                  <a:prstClr val="black"/>
                </a:solidFill>
                <a:latin typeface="Times New Roman" panose="02020603050405020304" pitchFamily="18" charset="0"/>
              </a:rPr>
              <a:t>[-1 (</a:t>
            </a:r>
            <a:r>
              <a:rPr lang="en-US" altLang="zh-CN" b="1" dirty="0">
                <a:solidFill>
                  <a:prstClr val="black"/>
                </a:solidFill>
                <a:latin typeface="Times New Roman" panose="02020603050405020304" pitchFamily="18" charset="0"/>
              </a:rPr>
              <a:t>w </a:t>
            </a:r>
            <a:r>
              <a:rPr lang="en-US" altLang="zh-CN" sz="2000" b="1" dirty="0">
                <a:solidFill>
                  <a:prstClr val="black"/>
                </a:solidFill>
                <a:latin typeface="Times New Roman" panose="02020603050405020304" pitchFamily="18" charset="0"/>
              </a:rPr>
              <a:t>.</a:t>
            </a:r>
            <a:r>
              <a:rPr lang="en-US" altLang="zh-CN" b="1" dirty="0">
                <a:solidFill>
                  <a:prstClr val="black"/>
                </a:solidFill>
                <a:latin typeface="Times New Roman" panose="02020603050405020304" pitchFamily="18" charset="0"/>
              </a:rPr>
              <a:t> x</a:t>
            </a:r>
            <a:r>
              <a:rPr lang="en-US" altLang="zh-CN" b="1" baseline="-25000" dirty="0">
                <a:solidFill>
                  <a:prstClr val="black"/>
                </a:solidFill>
                <a:latin typeface="Times New Roman" panose="02020603050405020304" pitchFamily="18" charset="0"/>
              </a:rPr>
              <a:t>i</a:t>
            </a:r>
            <a:r>
              <a:rPr lang="en-US" altLang="zh-CN" b="1" dirty="0">
                <a:solidFill>
                  <a:prstClr val="black"/>
                </a:solidFill>
                <a:latin typeface="Times New Roman" panose="02020603050405020304" pitchFamily="18" charset="0"/>
              </a:rPr>
              <a:t> </a:t>
            </a:r>
            <a:r>
              <a:rPr lang="en-US" altLang="zh-CN" dirty="0">
                <a:solidFill>
                  <a:prstClr val="black"/>
                </a:solidFill>
                <a:latin typeface="Times New Roman" panose="02020603050405020304" pitchFamily="18" charset="0"/>
              </a:rPr>
              <a:t>+ </a:t>
            </a:r>
            <a:r>
              <a:rPr lang="en-US" altLang="zh-CN" i="1" dirty="0">
                <a:solidFill>
                  <a:prstClr val="black"/>
                </a:solidFill>
                <a:latin typeface="Times New Roman" panose="02020603050405020304" pitchFamily="18" charset="0"/>
              </a:rPr>
              <a:t>b</a:t>
            </a:r>
            <a:r>
              <a:rPr lang="en-US" altLang="zh-CN" dirty="0">
                <a:solidFill>
                  <a:prstClr val="black"/>
                </a:solidFill>
                <a:latin typeface="Times New Roman" panose="02020603050405020304" pitchFamily="18" charset="0"/>
              </a:rPr>
              <a:t>)] = -1</a:t>
            </a:r>
          </a:p>
          <a:p>
            <a:r>
              <a:rPr lang="el-GR" altLang="en-US" i="1" dirty="0">
                <a:solidFill>
                  <a:prstClr val="black"/>
                </a:solidFill>
                <a:latin typeface="Times New Roman" panose="02020603050405020304" pitchFamily="18" charset="0"/>
                <a:cs typeface="Times New Roman" panose="02020603050405020304" pitchFamily="18" charset="0"/>
              </a:rPr>
              <a:t>α</a:t>
            </a:r>
            <a:r>
              <a:rPr lang="en-US" altLang="zh-CN" i="1" baseline="-25000" dirty="0" err="1">
                <a:solidFill>
                  <a:prstClr val="black"/>
                </a:solidFill>
                <a:latin typeface="Times New Roman" panose="02020603050405020304" pitchFamily="18" charset="0"/>
                <a:cs typeface="Times New Roman" panose="02020603050405020304" pitchFamily="18" charset="0"/>
              </a:rPr>
              <a:t>i</a:t>
            </a:r>
            <a:r>
              <a:rPr lang="en-US" altLang="zh-CN" i="1" baseline="-25000" dirty="0">
                <a:solidFill>
                  <a:prstClr val="black"/>
                </a:solidFill>
                <a:latin typeface="Times New Roman" panose="02020603050405020304" pitchFamily="18" charset="0"/>
                <a:cs typeface="Times New Roman" panose="02020603050405020304" pitchFamily="18" charset="0"/>
              </a:rPr>
              <a:t> </a:t>
            </a:r>
            <a:r>
              <a:rPr lang="en-US" altLang="zh-CN" dirty="0">
                <a:solidFill>
                  <a:prstClr val="black"/>
                </a:solidFill>
                <a:latin typeface="Times New Roman" panose="02020603050405020304" pitchFamily="18" charset="0"/>
              </a:rPr>
              <a:t>[+1 (</a:t>
            </a:r>
            <a:r>
              <a:rPr lang="en-US" altLang="zh-CN" b="1" dirty="0">
                <a:solidFill>
                  <a:prstClr val="black"/>
                </a:solidFill>
                <a:latin typeface="Times New Roman" panose="02020603050405020304" pitchFamily="18" charset="0"/>
              </a:rPr>
              <a:t>w </a:t>
            </a:r>
            <a:r>
              <a:rPr lang="en-US" altLang="zh-CN" sz="2000" b="1" dirty="0">
                <a:solidFill>
                  <a:prstClr val="black"/>
                </a:solidFill>
                <a:latin typeface="Times New Roman" panose="02020603050405020304" pitchFamily="18" charset="0"/>
              </a:rPr>
              <a:t>.</a:t>
            </a:r>
            <a:r>
              <a:rPr lang="en-US" altLang="zh-CN" b="1" dirty="0">
                <a:solidFill>
                  <a:prstClr val="black"/>
                </a:solidFill>
                <a:latin typeface="Times New Roman" panose="02020603050405020304" pitchFamily="18" charset="0"/>
              </a:rPr>
              <a:t> x</a:t>
            </a:r>
            <a:r>
              <a:rPr lang="en-US" altLang="zh-CN" b="1" baseline="-25000" dirty="0">
                <a:solidFill>
                  <a:prstClr val="black"/>
                </a:solidFill>
                <a:latin typeface="Times New Roman" panose="02020603050405020304" pitchFamily="18" charset="0"/>
              </a:rPr>
              <a:t>i</a:t>
            </a:r>
            <a:r>
              <a:rPr lang="en-US" altLang="zh-CN" b="1" dirty="0">
                <a:solidFill>
                  <a:prstClr val="black"/>
                </a:solidFill>
                <a:latin typeface="Times New Roman" panose="02020603050405020304" pitchFamily="18" charset="0"/>
              </a:rPr>
              <a:t> </a:t>
            </a:r>
            <a:r>
              <a:rPr lang="en-US" altLang="zh-CN" dirty="0">
                <a:solidFill>
                  <a:prstClr val="black"/>
                </a:solidFill>
                <a:latin typeface="Times New Roman" panose="02020603050405020304" pitchFamily="18" charset="0"/>
              </a:rPr>
              <a:t>+ </a:t>
            </a:r>
            <a:r>
              <a:rPr lang="en-US" altLang="zh-CN" i="1" dirty="0">
                <a:solidFill>
                  <a:prstClr val="black"/>
                </a:solidFill>
                <a:latin typeface="Times New Roman" panose="02020603050405020304" pitchFamily="18" charset="0"/>
              </a:rPr>
              <a:t>b</a:t>
            </a:r>
            <a:r>
              <a:rPr lang="en-US" altLang="zh-CN" dirty="0">
                <a:solidFill>
                  <a:prstClr val="black"/>
                </a:solidFill>
                <a:latin typeface="Times New Roman" panose="02020603050405020304" pitchFamily="18" charset="0"/>
              </a:rPr>
              <a:t>)] = 1</a:t>
            </a:r>
            <a:endParaRPr lang="en-US" altLang="zh-CN" dirty="0">
              <a:solidFill>
                <a:prstClr val="black"/>
              </a:solidFill>
              <a:latin typeface="Times New Roman" panose="02020603050405020304" pitchFamily="18" charset="0"/>
              <a:cs typeface="Times New Roman" panose="02020603050405020304" pitchFamily="18" charset="0"/>
            </a:endParaRPr>
          </a:p>
          <a:p>
            <a:endParaRPr lang="en-US" altLang="zh-CN"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61569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Solving for w and b</a:t>
            </a:r>
            <a:endParaRPr lang="en-US" b="1" dirty="0"/>
          </a:p>
        </p:txBody>
      </p:sp>
      <p:pic>
        <p:nvPicPr>
          <p:cNvPr id="3" name="Picture 2"/>
          <p:cNvPicPr>
            <a:picLocks noChangeAspect="1"/>
          </p:cNvPicPr>
          <p:nvPr/>
        </p:nvPicPr>
        <p:blipFill>
          <a:blip r:embed="rId2"/>
          <a:stretch>
            <a:fillRect/>
          </a:stretch>
        </p:blipFill>
        <p:spPr>
          <a:xfrm>
            <a:off x="2438400" y="1600200"/>
            <a:ext cx="7186612" cy="4639348"/>
          </a:xfrm>
          <a:prstGeom prst="rect">
            <a:avLst/>
          </a:prstGeom>
        </p:spPr>
      </p:pic>
    </p:spTree>
    <p:extLst>
      <p:ext uri="{BB962C8B-B14F-4D97-AF65-F5344CB8AC3E}">
        <p14:creationId xmlns:p14="http://schemas.microsoft.com/office/powerpoint/2010/main" val="19078953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399" y="304800"/>
            <a:ext cx="8229600" cy="1143000"/>
          </a:xfrm>
        </p:spPr>
        <p:txBody>
          <a:bodyPr/>
          <a:lstStyle/>
          <a:p>
            <a:pPr algn="l"/>
            <a:r>
              <a:rPr lang="en-US" b="1" dirty="0"/>
              <a:t>Decision boundary</a:t>
            </a:r>
          </a:p>
        </p:txBody>
      </p:sp>
      <p:pic>
        <p:nvPicPr>
          <p:cNvPr id="3" name="Picture 2"/>
          <p:cNvPicPr>
            <a:picLocks noChangeAspect="1"/>
          </p:cNvPicPr>
          <p:nvPr/>
        </p:nvPicPr>
        <p:blipFill>
          <a:blip r:embed="rId2"/>
          <a:stretch>
            <a:fillRect/>
          </a:stretch>
        </p:blipFill>
        <p:spPr>
          <a:xfrm>
            <a:off x="1574988" y="1600200"/>
            <a:ext cx="8658225" cy="4648200"/>
          </a:xfrm>
          <a:prstGeom prst="rect">
            <a:avLst/>
          </a:prstGeom>
        </p:spPr>
      </p:pic>
    </p:spTree>
    <p:extLst>
      <p:ext uri="{BB962C8B-B14F-4D97-AF65-F5344CB8AC3E}">
        <p14:creationId xmlns:p14="http://schemas.microsoft.com/office/powerpoint/2010/main" val="11542648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8" name="Rectangle 4"/>
          <p:cNvSpPr>
            <a:spLocks noChangeArrowheads="1"/>
          </p:cNvSpPr>
          <p:nvPr/>
        </p:nvSpPr>
        <p:spPr bwMode="auto">
          <a:xfrm>
            <a:off x="1905000" y="2286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sz="4400" b="1" dirty="0">
                <a:solidFill>
                  <a:prstClr val="black"/>
                </a:solidFill>
                <a:latin typeface="Calibri"/>
                <a:cs typeface="+mj-cs"/>
              </a:rPr>
              <a:t>Dataset with noise  </a:t>
            </a:r>
          </a:p>
        </p:txBody>
      </p:sp>
      <p:sp>
        <p:nvSpPr>
          <p:cNvPr id="308229" name="Rectangle 5"/>
          <p:cNvSpPr>
            <a:spLocks noChangeArrowheads="1"/>
          </p:cNvSpPr>
          <p:nvPr/>
        </p:nvSpPr>
        <p:spPr bwMode="auto">
          <a:xfrm>
            <a:off x="5791200" y="1600200"/>
            <a:ext cx="4495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
                <a:srgbClr val="4F81BD"/>
              </a:buClr>
            </a:pPr>
            <a:r>
              <a:rPr lang="en-US" altLang="zh-CN" sz="2400" b="1" dirty="0">
                <a:solidFill>
                  <a:prstClr val="black"/>
                </a:solidFill>
                <a:latin typeface="Times New Roman" panose="02020603050405020304" pitchFamily="18" charset="0"/>
              </a:rPr>
              <a:t>Hard Margin: </a:t>
            </a:r>
            <a:r>
              <a:rPr lang="en-US" altLang="zh-CN" sz="2000" b="1" dirty="0">
                <a:solidFill>
                  <a:prstClr val="black"/>
                </a:solidFill>
                <a:latin typeface="Times New Roman" panose="02020603050405020304" pitchFamily="18" charset="0"/>
              </a:rPr>
              <a:t>So far we require all data points be classified correctly </a:t>
            </a:r>
          </a:p>
          <a:p>
            <a:pPr>
              <a:buClr>
                <a:srgbClr val="4F81BD"/>
              </a:buClr>
              <a:buFont typeface="Wingdings" panose="05000000000000000000" pitchFamily="2" charset="2"/>
              <a:buNone/>
            </a:pPr>
            <a:r>
              <a:rPr lang="en-US" altLang="zh-CN" sz="2400" b="1"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rPr>
              <a:t>- No training error</a:t>
            </a:r>
          </a:p>
          <a:p>
            <a:pPr>
              <a:buClr>
                <a:srgbClr val="4F81BD"/>
              </a:buClr>
            </a:pPr>
            <a:r>
              <a:rPr lang="en-US" altLang="zh-CN" sz="2400" b="1" dirty="0">
                <a:solidFill>
                  <a:prstClr val="black"/>
                </a:solidFill>
                <a:latin typeface="Times New Roman" panose="02020603050405020304" pitchFamily="18" charset="0"/>
              </a:rPr>
              <a:t>What if the training set is noisy?</a:t>
            </a:r>
          </a:p>
          <a:p>
            <a:pPr>
              <a:buClr>
                <a:srgbClr val="4F81BD"/>
              </a:buClr>
              <a:buFont typeface="Wingdings" panose="05000000000000000000" pitchFamily="2" charset="2"/>
              <a:buNone/>
            </a:pPr>
            <a:r>
              <a:rPr lang="en-US" altLang="zh-CN" sz="2400" b="1" dirty="0">
                <a:solidFill>
                  <a:prstClr val="black"/>
                </a:solidFill>
                <a:latin typeface="Times New Roman" panose="02020603050405020304" pitchFamily="18" charset="0"/>
              </a:rPr>
              <a:t>   </a:t>
            </a:r>
          </a:p>
        </p:txBody>
      </p:sp>
      <p:grpSp>
        <p:nvGrpSpPr>
          <p:cNvPr id="308268" name="Group 44"/>
          <p:cNvGrpSpPr>
            <a:grpSpLocks/>
          </p:cNvGrpSpPr>
          <p:nvPr/>
        </p:nvGrpSpPr>
        <p:grpSpPr bwMode="auto">
          <a:xfrm>
            <a:off x="1743110" y="1416075"/>
            <a:ext cx="2035140" cy="892710"/>
            <a:chOff x="528" y="1200"/>
            <a:chExt cx="1200" cy="693"/>
          </a:xfrm>
        </p:grpSpPr>
        <p:sp>
          <p:nvSpPr>
            <p:cNvPr id="308269" name="Text Box 45"/>
            <p:cNvSpPr txBox="1">
              <a:spLocks noChangeArrowheads="1"/>
            </p:cNvSpPr>
            <p:nvPr/>
          </p:nvSpPr>
          <p:spPr bwMode="auto">
            <a:xfrm>
              <a:off x="528" y="1200"/>
              <a:ext cx="1200" cy="69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dirty="0">
                  <a:solidFill>
                    <a:prstClr val="black"/>
                  </a:solidFill>
                  <a:latin typeface="Tahoma" panose="020B0604030504040204" pitchFamily="34" charset="0"/>
                </a:rPr>
                <a:t>     denotes +1</a:t>
              </a:r>
            </a:p>
            <a:p>
              <a:pPr>
                <a:spcBef>
                  <a:spcPct val="50000"/>
                </a:spcBef>
                <a:buClr>
                  <a:prstClr val="black"/>
                </a:buClr>
              </a:pPr>
              <a:r>
                <a:rPr lang="en-US" altLang="zh-CN" sz="2000" dirty="0">
                  <a:solidFill>
                    <a:prstClr val="black"/>
                  </a:solidFill>
                  <a:latin typeface="Tahoma" panose="020B0604030504040204" pitchFamily="34" charset="0"/>
                </a:rPr>
                <a:t>     denotes  -1</a:t>
              </a:r>
            </a:p>
          </p:txBody>
        </p:sp>
        <p:sp>
          <p:nvSpPr>
            <p:cNvPr id="308270" name="Oval 46"/>
            <p:cNvSpPr>
              <a:spLocks noChangeAspect="1" noChangeArrowheads="1"/>
            </p:cNvSpPr>
            <p:nvPr/>
          </p:nvSpPr>
          <p:spPr bwMode="auto">
            <a:xfrm rot="4777107">
              <a:off x="639" y="1415"/>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71" name="Oval 47"/>
            <p:cNvSpPr>
              <a:spLocks noChangeAspect="1" noChangeArrowheads="1"/>
            </p:cNvSpPr>
            <p:nvPr/>
          </p:nvSpPr>
          <p:spPr bwMode="auto">
            <a:xfrm rot="5895381">
              <a:off x="636" y="1735"/>
              <a:ext cx="32"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grpSp>
      <p:grpSp>
        <p:nvGrpSpPr>
          <p:cNvPr id="308272" name="Group 48"/>
          <p:cNvGrpSpPr>
            <a:grpSpLocks/>
          </p:cNvGrpSpPr>
          <p:nvPr/>
        </p:nvGrpSpPr>
        <p:grpSpPr bwMode="auto">
          <a:xfrm>
            <a:off x="1717710" y="2648348"/>
            <a:ext cx="3657600" cy="3505200"/>
            <a:chOff x="1520" y="1304"/>
            <a:chExt cx="2304" cy="2208"/>
          </a:xfrm>
        </p:grpSpPr>
        <p:sp>
          <p:nvSpPr>
            <p:cNvPr id="308273" name="Line 49"/>
            <p:cNvSpPr>
              <a:spLocks noChangeShapeType="1"/>
            </p:cNvSpPr>
            <p:nvPr/>
          </p:nvSpPr>
          <p:spPr bwMode="auto">
            <a:xfrm>
              <a:off x="1536" y="1304"/>
              <a:ext cx="0" cy="2208"/>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308274" name="Line 50"/>
            <p:cNvSpPr>
              <a:spLocks noChangeShapeType="1"/>
            </p:cNvSpPr>
            <p:nvPr/>
          </p:nvSpPr>
          <p:spPr bwMode="auto">
            <a:xfrm flipV="1">
              <a:off x="1520" y="3509"/>
              <a:ext cx="2304"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308275" name="Oval 51"/>
            <p:cNvSpPr>
              <a:spLocks noChangeAspect="1" noChangeArrowheads="1"/>
            </p:cNvSpPr>
            <p:nvPr/>
          </p:nvSpPr>
          <p:spPr bwMode="auto">
            <a:xfrm>
              <a:off x="2342" y="317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76" name="Oval 52"/>
            <p:cNvSpPr>
              <a:spLocks noChangeAspect="1" noChangeArrowheads="1"/>
            </p:cNvSpPr>
            <p:nvPr/>
          </p:nvSpPr>
          <p:spPr bwMode="auto">
            <a:xfrm>
              <a:off x="1566" y="2459"/>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77" name="Oval 53"/>
            <p:cNvSpPr>
              <a:spLocks noChangeAspect="1" noChangeArrowheads="1"/>
            </p:cNvSpPr>
            <p:nvPr/>
          </p:nvSpPr>
          <p:spPr bwMode="auto">
            <a:xfrm>
              <a:off x="2734" y="177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78" name="Oval 54"/>
            <p:cNvSpPr>
              <a:spLocks noChangeAspect="1" noChangeArrowheads="1"/>
            </p:cNvSpPr>
            <p:nvPr/>
          </p:nvSpPr>
          <p:spPr bwMode="auto">
            <a:xfrm>
              <a:off x="2774" y="2290"/>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79" name="Oval 55"/>
            <p:cNvSpPr>
              <a:spLocks noChangeAspect="1" noChangeArrowheads="1"/>
            </p:cNvSpPr>
            <p:nvPr/>
          </p:nvSpPr>
          <p:spPr bwMode="auto">
            <a:xfrm>
              <a:off x="2148" y="1678"/>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80" name="Oval 56"/>
            <p:cNvSpPr>
              <a:spLocks noChangeAspect="1" noChangeArrowheads="1"/>
            </p:cNvSpPr>
            <p:nvPr/>
          </p:nvSpPr>
          <p:spPr bwMode="auto">
            <a:xfrm>
              <a:off x="2448" y="2352"/>
              <a:ext cx="34"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81" name="Oval 57"/>
            <p:cNvSpPr>
              <a:spLocks noChangeAspect="1" noChangeArrowheads="1"/>
            </p:cNvSpPr>
            <p:nvPr/>
          </p:nvSpPr>
          <p:spPr bwMode="auto">
            <a:xfrm>
              <a:off x="1920" y="1968"/>
              <a:ext cx="38" cy="3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82" name="Oval 58"/>
            <p:cNvSpPr>
              <a:spLocks noChangeAspect="1" noChangeArrowheads="1"/>
            </p:cNvSpPr>
            <p:nvPr/>
          </p:nvSpPr>
          <p:spPr bwMode="auto">
            <a:xfrm>
              <a:off x="3216" y="2592"/>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83" name="Oval 59"/>
            <p:cNvSpPr>
              <a:spLocks noChangeAspect="1" noChangeArrowheads="1"/>
            </p:cNvSpPr>
            <p:nvPr/>
          </p:nvSpPr>
          <p:spPr bwMode="auto">
            <a:xfrm rot="-1118274">
              <a:off x="2449" y="2799"/>
              <a:ext cx="34"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84" name="Oval 60"/>
            <p:cNvSpPr>
              <a:spLocks noChangeAspect="1" noChangeArrowheads="1"/>
            </p:cNvSpPr>
            <p:nvPr/>
          </p:nvSpPr>
          <p:spPr bwMode="auto">
            <a:xfrm rot="-1118274">
              <a:off x="3782" y="203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85" name="Oval 61"/>
            <p:cNvSpPr>
              <a:spLocks noChangeAspect="1" noChangeArrowheads="1"/>
            </p:cNvSpPr>
            <p:nvPr/>
          </p:nvSpPr>
          <p:spPr bwMode="auto">
            <a:xfrm rot="-1118274">
              <a:off x="3336" y="2863"/>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86" name="Oval 62"/>
            <p:cNvSpPr>
              <a:spLocks noChangeAspect="1" noChangeArrowheads="1"/>
            </p:cNvSpPr>
            <p:nvPr/>
          </p:nvSpPr>
          <p:spPr bwMode="auto">
            <a:xfrm rot="-1118274">
              <a:off x="1968" y="1680"/>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87" name="Oval 63"/>
            <p:cNvSpPr>
              <a:spLocks noChangeAspect="1" noChangeArrowheads="1"/>
            </p:cNvSpPr>
            <p:nvPr/>
          </p:nvSpPr>
          <p:spPr bwMode="auto">
            <a:xfrm rot="-1118274">
              <a:off x="2968" y="2258"/>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88" name="Oval 64"/>
            <p:cNvSpPr>
              <a:spLocks noChangeAspect="1" noChangeArrowheads="1"/>
            </p:cNvSpPr>
            <p:nvPr/>
          </p:nvSpPr>
          <p:spPr bwMode="auto">
            <a:xfrm rot="-1118274">
              <a:off x="3696" y="2832"/>
              <a:ext cx="38" cy="3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89" name="Oval 65"/>
            <p:cNvSpPr>
              <a:spLocks noChangeAspect="1" noChangeArrowheads="1"/>
            </p:cNvSpPr>
            <p:nvPr/>
          </p:nvSpPr>
          <p:spPr bwMode="auto">
            <a:xfrm rot="-1118274">
              <a:off x="1962" y="2293"/>
              <a:ext cx="38" cy="3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90" name="Oval 66"/>
            <p:cNvSpPr>
              <a:spLocks noChangeAspect="1" noChangeArrowheads="1"/>
            </p:cNvSpPr>
            <p:nvPr/>
          </p:nvSpPr>
          <p:spPr bwMode="auto">
            <a:xfrm rot="5895381">
              <a:off x="2436" y="1926"/>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91" name="Oval 67"/>
            <p:cNvSpPr>
              <a:spLocks noChangeAspect="1" noChangeArrowheads="1"/>
            </p:cNvSpPr>
            <p:nvPr/>
          </p:nvSpPr>
          <p:spPr bwMode="auto">
            <a:xfrm rot="5895381">
              <a:off x="2605" y="3303"/>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92" name="Oval 68"/>
            <p:cNvSpPr>
              <a:spLocks noChangeAspect="1" noChangeArrowheads="1"/>
            </p:cNvSpPr>
            <p:nvPr/>
          </p:nvSpPr>
          <p:spPr bwMode="auto">
            <a:xfrm rot="5895381">
              <a:off x="1962" y="2582"/>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93" name="Oval 69"/>
            <p:cNvSpPr>
              <a:spLocks noChangeAspect="1" noChangeArrowheads="1"/>
            </p:cNvSpPr>
            <p:nvPr/>
          </p:nvSpPr>
          <p:spPr bwMode="auto">
            <a:xfrm rot="5895381">
              <a:off x="2736" y="1508"/>
              <a:ext cx="30"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94" name="Oval 70"/>
            <p:cNvSpPr>
              <a:spLocks noChangeAspect="1" noChangeArrowheads="1"/>
            </p:cNvSpPr>
            <p:nvPr/>
          </p:nvSpPr>
          <p:spPr bwMode="auto">
            <a:xfrm rot="5895381">
              <a:off x="3341" y="2611"/>
              <a:ext cx="37"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95" name="Oval 71"/>
            <p:cNvSpPr>
              <a:spLocks noChangeAspect="1" noChangeArrowheads="1"/>
            </p:cNvSpPr>
            <p:nvPr/>
          </p:nvSpPr>
          <p:spPr bwMode="auto">
            <a:xfrm rot="5895381">
              <a:off x="2753" y="25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96" name="Oval 72"/>
            <p:cNvSpPr>
              <a:spLocks noChangeAspect="1" noChangeArrowheads="1"/>
            </p:cNvSpPr>
            <p:nvPr/>
          </p:nvSpPr>
          <p:spPr bwMode="auto">
            <a:xfrm rot="5895381">
              <a:off x="3540" y="212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97" name="Oval 73"/>
            <p:cNvSpPr>
              <a:spLocks noChangeAspect="1" noChangeArrowheads="1"/>
            </p:cNvSpPr>
            <p:nvPr/>
          </p:nvSpPr>
          <p:spPr bwMode="auto">
            <a:xfrm rot="5895381">
              <a:off x="1945" y="1478"/>
              <a:ext cx="30"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98" name="Oval 74"/>
            <p:cNvSpPr>
              <a:spLocks noChangeAspect="1" noChangeArrowheads="1"/>
            </p:cNvSpPr>
            <p:nvPr/>
          </p:nvSpPr>
          <p:spPr bwMode="auto">
            <a:xfrm rot="5895381">
              <a:off x="3314" y="2062"/>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299" name="Oval 75"/>
            <p:cNvSpPr>
              <a:spLocks noChangeAspect="1" noChangeArrowheads="1"/>
            </p:cNvSpPr>
            <p:nvPr/>
          </p:nvSpPr>
          <p:spPr bwMode="auto">
            <a:xfrm rot="5895381">
              <a:off x="3223" y="2973"/>
              <a:ext cx="37"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00" name="Oval 76"/>
            <p:cNvSpPr>
              <a:spLocks noChangeAspect="1" noChangeArrowheads="1"/>
            </p:cNvSpPr>
            <p:nvPr/>
          </p:nvSpPr>
          <p:spPr bwMode="auto">
            <a:xfrm rot="4777107">
              <a:off x="2203" y="2227"/>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01" name="Oval 77"/>
            <p:cNvSpPr>
              <a:spLocks noChangeAspect="1" noChangeArrowheads="1"/>
            </p:cNvSpPr>
            <p:nvPr/>
          </p:nvSpPr>
          <p:spPr bwMode="auto">
            <a:xfrm rot="4777107">
              <a:off x="2930" y="331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02" name="Oval 78"/>
            <p:cNvSpPr>
              <a:spLocks noChangeAspect="1" noChangeArrowheads="1"/>
            </p:cNvSpPr>
            <p:nvPr/>
          </p:nvSpPr>
          <p:spPr bwMode="auto">
            <a:xfrm rot="4777107">
              <a:off x="2738" y="3070"/>
              <a:ext cx="30" cy="3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03" name="Oval 79"/>
            <p:cNvSpPr>
              <a:spLocks noChangeAspect="1" noChangeArrowheads="1"/>
            </p:cNvSpPr>
            <p:nvPr/>
          </p:nvSpPr>
          <p:spPr bwMode="auto">
            <a:xfrm rot="4777107">
              <a:off x="1774" y="2354"/>
              <a:ext cx="37"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04" name="Oval 80"/>
            <p:cNvSpPr>
              <a:spLocks noChangeAspect="1" noChangeArrowheads="1"/>
            </p:cNvSpPr>
            <p:nvPr/>
          </p:nvSpPr>
          <p:spPr bwMode="auto">
            <a:xfrm rot="4777107">
              <a:off x="2339" y="1749"/>
              <a:ext cx="32" cy="3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05" name="Oval 81"/>
            <p:cNvSpPr>
              <a:spLocks noChangeAspect="1" noChangeArrowheads="1"/>
            </p:cNvSpPr>
            <p:nvPr/>
          </p:nvSpPr>
          <p:spPr bwMode="auto">
            <a:xfrm rot="4777107">
              <a:off x="2744" y="2749"/>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06" name="Oval 82"/>
            <p:cNvSpPr>
              <a:spLocks noChangeAspect="1" noChangeArrowheads="1"/>
            </p:cNvSpPr>
            <p:nvPr/>
          </p:nvSpPr>
          <p:spPr bwMode="auto">
            <a:xfrm rot="4777107">
              <a:off x="1577" y="1942"/>
              <a:ext cx="37" cy="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07" name="Oval 83"/>
            <p:cNvSpPr>
              <a:spLocks noChangeAspect="1" noChangeArrowheads="1"/>
            </p:cNvSpPr>
            <p:nvPr/>
          </p:nvSpPr>
          <p:spPr bwMode="auto">
            <a:xfrm rot="4777107">
              <a:off x="2480" y="3181"/>
              <a:ext cx="35"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08" name="Oval 84"/>
            <p:cNvSpPr>
              <a:spLocks noChangeAspect="1" noChangeArrowheads="1"/>
            </p:cNvSpPr>
            <p:nvPr/>
          </p:nvSpPr>
          <p:spPr bwMode="auto">
            <a:xfrm rot="4777107">
              <a:off x="3341" y="2996"/>
              <a:ext cx="32" cy="38"/>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09" name="Oval 85"/>
            <p:cNvSpPr>
              <a:spLocks noChangeAspect="1" noChangeArrowheads="1"/>
            </p:cNvSpPr>
            <p:nvPr/>
          </p:nvSpPr>
          <p:spPr bwMode="auto">
            <a:xfrm>
              <a:off x="2976" y="2496"/>
              <a:ext cx="38" cy="3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10" name="Oval 86"/>
            <p:cNvSpPr>
              <a:spLocks noChangeAspect="1" noChangeArrowheads="1"/>
            </p:cNvSpPr>
            <p:nvPr/>
          </p:nvSpPr>
          <p:spPr bwMode="auto">
            <a:xfrm rot="-1118274">
              <a:off x="2160" y="206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308311" name="Oval 87"/>
            <p:cNvSpPr>
              <a:spLocks noChangeAspect="1" noChangeArrowheads="1"/>
            </p:cNvSpPr>
            <p:nvPr/>
          </p:nvSpPr>
          <p:spPr bwMode="auto">
            <a:xfrm rot="-1118274">
              <a:off x="2928" y="1344"/>
              <a:ext cx="38" cy="3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grpSp>
      <p:sp>
        <p:nvSpPr>
          <p:cNvPr id="308313" name="Freeform 89"/>
          <p:cNvSpPr>
            <a:spLocks/>
          </p:cNvSpPr>
          <p:nvPr/>
        </p:nvSpPr>
        <p:spPr bwMode="auto">
          <a:xfrm>
            <a:off x="2654300" y="2306639"/>
            <a:ext cx="2954338" cy="3971925"/>
          </a:xfrm>
          <a:custGeom>
            <a:avLst/>
            <a:gdLst>
              <a:gd name="T0" fmla="*/ 784 w 1861"/>
              <a:gd name="T1" fmla="*/ 145 h 2502"/>
              <a:gd name="T2" fmla="*/ 793 w 1861"/>
              <a:gd name="T3" fmla="*/ 526 h 2502"/>
              <a:gd name="T4" fmla="*/ 802 w 1861"/>
              <a:gd name="T5" fmla="*/ 572 h 2502"/>
              <a:gd name="T6" fmla="*/ 784 w 1861"/>
              <a:gd name="T7" fmla="*/ 758 h 2502"/>
              <a:gd name="T8" fmla="*/ 310 w 1861"/>
              <a:gd name="T9" fmla="*/ 962 h 2502"/>
              <a:gd name="T10" fmla="*/ 78 w 1861"/>
              <a:gd name="T11" fmla="*/ 925 h 2502"/>
              <a:gd name="T12" fmla="*/ 31 w 1861"/>
              <a:gd name="T13" fmla="*/ 1074 h 2502"/>
              <a:gd name="T14" fmla="*/ 115 w 1861"/>
              <a:gd name="T15" fmla="*/ 1111 h 2502"/>
              <a:gd name="T16" fmla="*/ 291 w 1861"/>
              <a:gd name="T17" fmla="*/ 1120 h 2502"/>
              <a:gd name="T18" fmla="*/ 524 w 1861"/>
              <a:gd name="T19" fmla="*/ 1176 h 2502"/>
              <a:gd name="T20" fmla="*/ 598 w 1861"/>
              <a:gd name="T21" fmla="*/ 1316 h 2502"/>
              <a:gd name="T22" fmla="*/ 579 w 1861"/>
              <a:gd name="T23" fmla="*/ 1390 h 2502"/>
              <a:gd name="T24" fmla="*/ 551 w 1861"/>
              <a:gd name="T25" fmla="*/ 1408 h 2502"/>
              <a:gd name="T26" fmla="*/ 524 w 1861"/>
              <a:gd name="T27" fmla="*/ 1436 h 2502"/>
              <a:gd name="T28" fmla="*/ 412 w 1861"/>
              <a:gd name="T29" fmla="*/ 1483 h 2502"/>
              <a:gd name="T30" fmla="*/ 366 w 1861"/>
              <a:gd name="T31" fmla="*/ 1520 h 2502"/>
              <a:gd name="T32" fmla="*/ 310 w 1861"/>
              <a:gd name="T33" fmla="*/ 1576 h 2502"/>
              <a:gd name="T34" fmla="*/ 217 w 1861"/>
              <a:gd name="T35" fmla="*/ 1687 h 2502"/>
              <a:gd name="T36" fmla="*/ 171 w 1861"/>
              <a:gd name="T37" fmla="*/ 1817 h 2502"/>
              <a:gd name="T38" fmla="*/ 217 w 1861"/>
              <a:gd name="T39" fmla="*/ 2180 h 2502"/>
              <a:gd name="T40" fmla="*/ 301 w 1861"/>
              <a:gd name="T41" fmla="*/ 2328 h 2502"/>
              <a:gd name="T42" fmla="*/ 329 w 1861"/>
              <a:gd name="T43" fmla="*/ 2347 h 2502"/>
              <a:gd name="T44" fmla="*/ 384 w 1861"/>
              <a:gd name="T45" fmla="*/ 2365 h 2502"/>
              <a:gd name="T46" fmla="*/ 1137 w 1861"/>
              <a:gd name="T47" fmla="*/ 2384 h 2502"/>
              <a:gd name="T48" fmla="*/ 1313 w 1861"/>
              <a:gd name="T49" fmla="*/ 2300 h 2502"/>
              <a:gd name="T50" fmla="*/ 1397 w 1861"/>
              <a:gd name="T51" fmla="*/ 2245 h 2502"/>
              <a:gd name="T52" fmla="*/ 1481 w 1861"/>
              <a:gd name="T53" fmla="*/ 2198 h 2502"/>
              <a:gd name="T54" fmla="*/ 1629 w 1861"/>
              <a:gd name="T55" fmla="*/ 2031 h 2502"/>
              <a:gd name="T56" fmla="*/ 1666 w 1861"/>
              <a:gd name="T57" fmla="*/ 1947 h 2502"/>
              <a:gd name="T58" fmla="*/ 1685 w 1861"/>
              <a:gd name="T59" fmla="*/ 1882 h 2502"/>
              <a:gd name="T60" fmla="*/ 1583 w 1861"/>
              <a:gd name="T61" fmla="*/ 1483 h 2502"/>
              <a:gd name="T62" fmla="*/ 1490 w 1861"/>
              <a:gd name="T63" fmla="*/ 1446 h 2502"/>
              <a:gd name="T64" fmla="*/ 1332 w 1861"/>
              <a:gd name="T65" fmla="*/ 1408 h 2502"/>
              <a:gd name="T66" fmla="*/ 1118 w 1861"/>
              <a:gd name="T67" fmla="*/ 1399 h 2502"/>
              <a:gd name="T68" fmla="*/ 1035 w 1861"/>
              <a:gd name="T69" fmla="*/ 1455 h 2502"/>
              <a:gd name="T70" fmla="*/ 942 w 1861"/>
              <a:gd name="T71" fmla="*/ 1548 h 2502"/>
              <a:gd name="T72" fmla="*/ 774 w 1861"/>
              <a:gd name="T73" fmla="*/ 1538 h 2502"/>
              <a:gd name="T74" fmla="*/ 765 w 1861"/>
              <a:gd name="T75" fmla="*/ 1511 h 2502"/>
              <a:gd name="T76" fmla="*/ 793 w 1861"/>
              <a:gd name="T77" fmla="*/ 1408 h 2502"/>
              <a:gd name="T78" fmla="*/ 979 w 1861"/>
              <a:gd name="T79" fmla="*/ 1390 h 2502"/>
              <a:gd name="T80" fmla="*/ 1239 w 1861"/>
              <a:gd name="T81" fmla="*/ 1325 h 2502"/>
              <a:gd name="T82" fmla="*/ 1481 w 1861"/>
              <a:gd name="T83" fmla="*/ 1260 h 2502"/>
              <a:gd name="T84" fmla="*/ 1564 w 1861"/>
              <a:gd name="T85" fmla="*/ 1213 h 2502"/>
              <a:gd name="T86" fmla="*/ 1620 w 1861"/>
              <a:gd name="T87" fmla="*/ 1176 h 2502"/>
              <a:gd name="T88" fmla="*/ 1657 w 1861"/>
              <a:gd name="T89" fmla="*/ 1158 h 2502"/>
              <a:gd name="T90" fmla="*/ 1796 w 1861"/>
              <a:gd name="T91" fmla="*/ 1028 h 2502"/>
              <a:gd name="T92" fmla="*/ 1750 w 1861"/>
              <a:gd name="T93" fmla="*/ 712 h 2502"/>
              <a:gd name="T94" fmla="*/ 1676 w 1861"/>
              <a:gd name="T95" fmla="*/ 619 h 2502"/>
              <a:gd name="T96" fmla="*/ 1620 w 1861"/>
              <a:gd name="T97" fmla="*/ 572 h 2502"/>
              <a:gd name="T98" fmla="*/ 1583 w 1861"/>
              <a:gd name="T99" fmla="*/ 526 h 2502"/>
              <a:gd name="T100" fmla="*/ 1499 w 1861"/>
              <a:gd name="T101" fmla="*/ 414 h 2502"/>
              <a:gd name="T102" fmla="*/ 1425 w 1861"/>
              <a:gd name="T103" fmla="*/ 284 h 2502"/>
              <a:gd name="T104" fmla="*/ 1295 w 1861"/>
              <a:gd name="T105" fmla="*/ 164 h 2502"/>
              <a:gd name="T106" fmla="*/ 1174 w 1861"/>
              <a:gd name="T107" fmla="*/ 89 h 2502"/>
              <a:gd name="T108" fmla="*/ 1137 w 1861"/>
              <a:gd name="T109" fmla="*/ 61 h 2502"/>
              <a:gd name="T110" fmla="*/ 1081 w 1861"/>
              <a:gd name="T111" fmla="*/ 43 h 2502"/>
              <a:gd name="T112" fmla="*/ 914 w 1861"/>
              <a:gd name="T113" fmla="*/ 33 h 2502"/>
              <a:gd name="T114" fmla="*/ 858 w 1861"/>
              <a:gd name="T115" fmla="*/ 52 h 2502"/>
              <a:gd name="T116" fmla="*/ 830 w 1861"/>
              <a:gd name="T117" fmla="*/ 61 h 2502"/>
              <a:gd name="T118" fmla="*/ 784 w 1861"/>
              <a:gd name="T119" fmla="*/ 108 h 2502"/>
              <a:gd name="T120" fmla="*/ 784 w 1861"/>
              <a:gd name="T121" fmla="*/ 145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1" h="2502">
                <a:moveTo>
                  <a:pt x="784" y="145"/>
                </a:moveTo>
                <a:cubicBezTo>
                  <a:pt x="787" y="272"/>
                  <a:pt x="788" y="399"/>
                  <a:pt x="793" y="526"/>
                </a:cubicBezTo>
                <a:cubicBezTo>
                  <a:pt x="794" y="542"/>
                  <a:pt x="802" y="556"/>
                  <a:pt x="802" y="572"/>
                </a:cubicBezTo>
                <a:cubicBezTo>
                  <a:pt x="802" y="634"/>
                  <a:pt x="812" y="702"/>
                  <a:pt x="784" y="758"/>
                </a:cubicBezTo>
                <a:cubicBezTo>
                  <a:pt x="703" y="920"/>
                  <a:pt x="472" y="951"/>
                  <a:pt x="310" y="962"/>
                </a:cubicBezTo>
                <a:cubicBezTo>
                  <a:pt x="231" y="956"/>
                  <a:pt x="153" y="952"/>
                  <a:pt x="78" y="925"/>
                </a:cubicBezTo>
                <a:cubicBezTo>
                  <a:pt x="0" y="942"/>
                  <a:pt x="4" y="979"/>
                  <a:pt x="31" y="1074"/>
                </a:cubicBezTo>
                <a:cubicBezTo>
                  <a:pt x="35" y="1087"/>
                  <a:pt x="101" y="1110"/>
                  <a:pt x="115" y="1111"/>
                </a:cubicBezTo>
                <a:cubicBezTo>
                  <a:pt x="174" y="1114"/>
                  <a:pt x="232" y="1117"/>
                  <a:pt x="291" y="1120"/>
                </a:cubicBezTo>
                <a:cubicBezTo>
                  <a:pt x="367" y="1146"/>
                  <a:pt x="445" y="1163"/>
                  <a:pt x="524" y="1176"/>
                </a:cubicBezTo>
                <a:cubicBezTo>
                  <a:pt x="558" y="1227"/>
                  <a:pt x="580" y="1260"/>
                  <a:pt x="598" y="1316"/>
                </a:cubicBezTo>
                <a:cubicBezTo>
                  <a:pt x="597" y="1322"/>
                  <a:pt x="588" y="1379"/>
                  <a:pt x="579" y="1390"/>
                </a:cubicBezTo>
                <a:cubicBezTo>
                  <a:pt x="572" y="1399"/>
                  <a:pt x="560" y="1401"/>
                  <a:pt x="551" y="1408"/>
                </a:cubicBezTo>
                <a:cubicBezTo>
                  <a:pt x="541" y="1416"/>
                  <a:pt x="535" y="1429"/>
                  <a:pt x="524" y="1436"/>
                </a:cubicBezTo>
                <a:cubicBezTo>
                  <a:pt x="492" y="1458"/>
                  <a:pt x="448" y="1470"/>
                  <a:pt x="412" y="1483"/>
                </a:cubicBezTo>
                <a:cubicBezTo>
                  <a:pt x="363" y="1559"/>
                  <a:pt x="427" y="1473"/>
                  <a:pt x="366" y="1520"/>
                </a:cubicBezTo>
                <a:cubicBezTo>
                  <a:pt x="345" y="1536"/>
                  <a:pt x="329" y="1557"/>
                  <a:pt x="310" y="1576"/>
                </a:cubicBezTo>
                <a:cubicBezTo>
                  <a:pt x="275" y="1611"/>
                  <a:pt x="252" y="1652"/>
                  <a:pt x="217" y="1687"/>
                </a:cubicBezTo>
                <a:cubicBezTo>
                  <a:pt x="203" y="1731"/>
                  <a:pt x="185" y="1773"/>
                  <a:pt x="171" y="1817"/>
                </a:cubicBezTo>
                <a:cubicBezTo>
                  <a:pt x="175" y="1944"/>
                  <a:pt x="145" y="2074"/>
                  <a:pt x="217" y="2180"/>
                </a:cubicBezTo>
                <a:cubicBezTo>
                  <a:pt x="229" y="2217"/>
                  <a:pt x="273" y="2309"/>
                  <a:pt x="301" y="2328"/>
                </a:cubicBezTo>
                <a:cubicBezTo>
                  <a:pt x="310" y="2334"/>
                  <a:pt x="319" y="2342"/>
                  <a:pt x="329" y="2347"/>
                </a:cubicBezTo>
                <a:cubicBezTo>
                  <a:pt x="347" y="2355"/>
                  <a:pt x="384" y="2365"/>
                  <a:pt x="384" y="2365"/>
                </a:cubicBezTo>
                <a:cubicBezTo>
                  <a:pt x="585" y="2502"/>
                  <a:pt x="1075" y="2385"/>
                  <a:pt x="1137" y="2384"/>
                </a:cubicBezTo>
                <a:cubicBezTo>
                  <a:pt x="1203" y="2368"/>
                  <a:pt x="1254" y="2330"/>
                  <a:pt x="1313" y="2300"/>
                </a:cubicBezTo>
                <a:cubicBezTo>
                  <a:pt x="1347" y="2283"/>
                  <a:pt x="1361" y="2257"/>
                  <a:pt x="1397" y="2245"/>
                </a:cubicBezTo>
                <a:cubicBezTo>
                  <a:pt x="1461" y="2201"/>
                  <a:pt x="1432" y="2214"/>
                  <a:pt x="1481" y="2198"/>
                </a:cubicBezTo>
                <a:cubicBezTo>
                  <a:pt x="1544" y="2156"/>
                  <a:pt x="1584" y="2090"/>
                  <a:pt x="1629" y="2031"/>
                </a:cubicBezTo>
                <a:cubicBezTo>
                  <a:pt x="1652" y="1964"/>
                  <a:pt x="1637" y="1992"/>
                  <a:pt x="1666" y="1947"/>
                </a:cubicBezTo>
                <a:cubicBezTo>
                  <a:pt x="1672" y="1925"/>
                  <a:pt x="1685" y="1905"/>
                  <a:pt x="1685" y="1882"/>
                </a:cubicBezTo>
                <a:cubicBezTo>
                  <a:pt x="1685" y="1834"/>
                  <a:pt x="1700" y="1521"/>
                  <a:pt x="1583" y="1483"/>
                </a:cubicBezTo>
                <a:cubicBezTo>
                  <a:pt x="1534" y="1434"/>
                  <a:pt x="1578" y="1466"/>
                  <a:pt x="1490" y="1446"/>
                </a:cubicBezTo>
                <a:cubicBezTo>
                  <a:pt x="1434" y="1433"/>
                  <a:pt x="1390" y="1417"/>
                  <a:pt x="1332" y="1408"/>
                </a:cubicBezTo>
                <a:cubicBezTo>
                  <a:pt x="1250" y="1382"/>
                  <a:pt x="1225" y="1393"/>
                  <a:pt x="1118" y="1399"/>
                </a:cubicBezTo>
                <a:cubicBezTo>
                  <a:pt x="1081" y="1411"/>
                  <a:pt x="1062" y="1427"/>
                  <a:pt x="1035" y="1455"/>
                </a:cubicBezTo>
                <a:cubicBezTo>
                  <a:pt x="1012" y="1519"/>
                  <a:pt x="1016" y="1532"/>
                  <a:pt x="942" y="1548"/>
                </a:cubicBezTo>
                <a:cubicBezTo>
                  <a:pt x="886" y="1545"/>
                  <a:pt x="829" y="1549"/>
                  <a:pt x="774" y="1538"/>
                </a:cubicBezTo>
                <a:cubicBezTo>
                  <a:pt x="765" y="1536"/>
                  <a:pt x="765" y="1520"/>
                  <a:pt x="765" y="1511"/>
                </a:cubicBezTo>
                <a:cubicBezTo>
                  <a:pt x="765" y="1484"/>
                  <a:pt x="764" y="1430"/>
                  <a:pt x="793" y="1408"/>
                </a:cubicBezTo>
                <a:cubicBezTo>
                  <a:pt x="842" y="1369"/>
                  <a:pt x="917" y="1394"/>
                  <a:pt x="979" y="1390"/>
                </a:cubicBezTo>
                <a:cubicBezTo>
                  <a:pt x="1065" y="1362"/>
                  <a:pt x="1152" y="1349"/>
                  <a:pt x="1239" y="1325"/>
                </a:cubicBezTo>
                <a:cubicBezTo>
                  <a:pt x="1320" y="1303"/>
                  <a:pt x="1399" y="1279"/>
                  <a:pt x="1481" y="1260"/>
                </a:cubicBezTo>
                <a:cubicBezTo>
                  <a:pt x="1518" y="1222"/>
                  <a:pt x="1523" y="1236"/>
                  <a:pt x="1564" y="1213"/>
                </a:cubicBezTo>
                <a:cubicBezTo>
                  <a:pt x="1584" y="1202"/>
                  <a:pt x="1600" y="1186"/>
                  <a:pt x="1620" y="1176"/>
                </a:cubicBezTo>
                <a:cubicBezTo>
                  <a:pt x="1632" y="1170"/>
                  <a:pt x="1645" y="1164"/>
                  <a:pt x="1657" y="1158"/>
                </a:cubicBezTo>
                <a:cubicBezTo>
                  <a:pt x="1702" y="1113"/>
                  <a:pt x="1743" y="1063"/>
                  <a:pt x="1796" y="1028"/>
                </a:cubicBezTo>
                <a:cubicBezTo>
                  <a:pt x="1861" y="932"/>
                  <a:pt x="1810" y="800"/>
                  <a:pt x="1750" y="712"/>
                </a:cubicBezTo>
                <a:cubicBezTo>
                  <a:pt x="1736" y="667"/>
                  <a:pt x="1720" y="634"/>
                  <a:pt x="1676" y="619"/>
                </a:cubicBezTo>
                <a:cubicBezTo>
                  <a:pt x="1656" y="605"/>
                  <a:pt x="1634" y="593"/>
                  <a:pt x="1620" y="572"/>
                </a:cubicBezTo>
                <a:cubicBezTo>
                  <a:pt x="1585" y="519"/>
                  <a:pt x="1645" y="566"/>
                  <a:pt x="1583" y="526"/>
                </a:cubicBezTo>
                <a:cubicBezTo>
                  <a:pt x="1560" y="481"/>
                  <a:pt x="1541" y="442"/>
                  <a:pt x="1499" y="414"/>
                </a:cubicBezTo>
                <a:cubicBezTo>
                  <a:pt x="1480" y="356"/>
                  <a:pt x="1469" y="328"/>
                  <a:pt x="1425" y="284"/>
                </a:cubicBezTo>
                <a:cubicBezTo>
                  <a:pt x="1406" y="230"/>
                  <a:pt x="1350" y="182"/>
                  <a:pt x="1295" y="164"/>
                </a:cubicBezTo>
                <a:cubicBezTo>
                  <a:pt x="1263" y="117"/>
                  <a:pt x="1219" y="118"/>
                  <a:pt x="1174" y="89"/>
                </a:cubicBezTo>
                <a:cubicBezTo>
                  <a:pt x="1161" y="81"/>
                  <a:pt x="1151" y="68"/>
                  <a:pt x="1137" y="61"/>
                </a:cubicBezTo>
                <a:cubicBezTo>
                  <a:pt x="1119" y="52"/>
                  <a:pt x="1081" y="43"/>
                  <a:pt x="1081" y="43"/>
                </a:cubicBezTo>
                <a:cubicBezTo>
                  <a:pt x="1018" y="0"/>
                  <a:pt x="1050" y="13"/>
                  <a:pt x="914" y="33"/>
                </a:cubicBezTo>
                <a:cubicBezTo>
                  <a:pt x="894" y="36"/>
                  <a:pt x="877" y="46"/>
                  <a:pt x="858" y="52"/>
                </a:cubicBezTo>
                <a:cubicBezTo>
                  <a:pt x="849" y="55"/>
                  <a:pt x="830" y="61"/>
                  <a:pt x="830" y="61"/>
                </a:cubicBezTo>
                <a:cubicBezTo>
                  <a:pt x="806" y="77"/>
                  <a:pt x="795" y="80"/>
                  <a:pt x="784" y="108"/>
                </a:cubicBezTo>
                <a:cubicBezTo>
                  <a:pt x="761" y="169"/>
                  <a:pt x="766" y="161"/>
                  <a:pt x="784" y="145"/>
                </a:cubicBezTo>
                <a:close/>
              </a:path>
            </a:pathLst>
          </a:custGeom>
          <a:noFill/>
          <a:ln w="9525" cap="flat" cmpd="sng">
            <a:solidFill>
              <a:schemeClr val="tx1"/>
            </a:solidFill>
            <a:prstDash val="solid"/>
            <a:round/>
            <a:headEnd/>
            <a:tailEnd/>
          </a:ln>
          <a:effectLst/>
        </p:spPr>
        <p:txBody>
          <a:bodyPr wrap="none" anchor="ctr"/>
          <a:lstStyle/>
          <a:p>
            <a:endParaRPr lang="en-US">
              <a:solidFill>
                <a:prstClr val="black"/>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390400" y="4349160"/>
              <a:ext cx="98640" cy="63000"/>
            </p14:xfrm>
          </p:contentPart>
        </mc:Choice>
        <mc:Fallback xmlns="">
          <p:pic>
            <p:nvPicPr>
              <p:cNvPr id="2" name="Ink 1"/>
              <p:cNvPicPr/>
              <p:nvPr/>
            </p:nvPicPr>
            <p:blipFill>
              <a:blip r:embed="rId3"/>
              <a:stretch>
                <a:fillRect/>
              </a:stretch>
            </p:blipFill>
            <p:spPr>
              <a:xfrm>
                <a:off x="5381040" y="4339800"/>
                <a:ext cx="117360" cy="81720"/>
              </a:xfrm>
              <a:prstGeom prst="rect">
                <a:avLst/>
              </a:prstGeom>
            </p:spPr>
          </p:pic>
        </mc:Fallback>
      </mc:AlternateContent>
    </p:spTree>
    <p:extLst>
      <p:ext uri="{BB962C8B-B14F-4D97-AF65-F5344CB8AC3E}">
        <p14:creationId xmlns:p14="http://schemas.microsoft.com/office/powerpoint/2010/main" val="2738471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3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604" name="Text Box 12"/>
          <p:cNvSpPr txBox="1">
            <a:spLocks noChangeArrowheads="1"/>
          </p:cNvSpPr>
          <p:nvPr/>
        </p:nvSpPr>
        <p:spPr bwMode="auto">
          <a:xfrm>
            <a:off x="2042430" y="2942846"/>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dirty="0">
                <a:solidFill>
                  <a:prstClr val="black"/>
                </a:solidFill>
                <a:latin typeface="Tahoma" panose="020B0604030504040204" pitchFamily="34" charset="0"/>
              </a:rPr>
              <a:t>denotes +1</a:t>
            </a:r>
          </a:p>
          <a:p>
            <a:pPr>
              <a:spcBef>
                <a:spcPct val="50000"/>
              </a:spcBef>
              <a:buClr>
                <a:prstClr val="black"/>
              </a:buClr>
            </a:pPr>
            <a:r>
              <a:rPr lang="en-US" altLang="zh-CN" sz="2000" dirty="0">
                <a:solidFill>
                  <a:prstClr val="black"/>
                </a:solidFill>
                <a:latin typeface="Tahoma" panose="020B0604030504040204" pitchFamily="34" charset="0"/>
              </a:rPr>
              <a:t>denotes -1</a:t>
            </a:r>
          </a:p>
        </p:txBody>
      </p:sp>
      <p:sp>
        <p:nvSpPr>
          <p:cNvPr id="238605" name="Oval 13"/>
          <p:cNvSpPr>
            <a:spLocks noChangeAspect="1" noChangeArrowheads="1"/>
          </p:cNvSpPr>
          <p:nvPr/>
        </p:nvSpPr>
        <p:spPr bwMode="auto">
          <a:xfrm rot="4777107">
            <a:off x="1953358" y="3093513"/>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06" name="Oval 14"/>
          <p:cNvSpPr>
            <a:spLocks noChangeAspect="1" noChangeArrowheads="1"/>
          </p:cNvSpPr>
          <p:nvPr/>
        </p:nvSpPr>
        <p:spPr bwMode="auto">
          <a:xfrm rot="5895381">
            <a:off x="1912214" y="3616696"/>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07" name="Line 15"/>
          <p:cNvSpPr>
            <a:spLocks noChangeShapeType="1"/>
          </p:cNvSpPr>
          <p:nvPr/>
        </p:nvSpPr>
        <p:spPr bwMode="auto">
          <a:xfrm>
            <a:off x="3944471" y="2142484"/>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238608" name="Line 16"/>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38609"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10"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11"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12"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13"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14"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15"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16"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17"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18"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19"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20"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21"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22"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23"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24"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25"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26"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27"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28"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29"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30"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31"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32"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33"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34"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35"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36"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37"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38"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39"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40"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41"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42"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8643" name="Text Box 51"/>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b="1" i="1">
                <a:solidFill>
                  <a:prstClr val="black"/>
                </a:solidFill>
                <a:latin typeface="Tahoma" panose="020B0604030504040204" pitchFamily="34" charset="0"/>
              </a:rPr>
              <a:t>f</a:t>
            </a:r>
            <a:r>
              <a:rPr lang="en-US" altLang="zh-CN" sz="2000" i="1">
                <a:solidFill>
                  <a:prstClr val="black"/>
                </a:solidFill>
                <a:latin typeface="Tahoma" panose="020B0604030504040204" pitchFamily="34" charset="0"/>
              </a:rPr>
              <a:t>(</a:t>
            </a:r>
            <a:r>
              <a:rPr lang="en-US" altLang="zh-CN" sz="2000" b="1" i="1">
                <a:solidFill>
                  <a:prstClr val="black"/>
                </a:solidFill>
                <a:latin typeface="Tahoma" panose="020B0604030504040204" pitchFamily="34" charset="0"/>
              </a:rPr>
              <a:t>x</a:t>
            </a:r>
            <a:r>
              <a:rPr lang="en-US" altLang="zh-CN" sz="2000" i="1">
                <a:solidFill>
                  <a:prstClr val="black"/>
                </a:solidFill>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solidFill>
                  <a:prstClr val="black"/>
                </a:solidFill>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solidFill>
                  <a:prstClr val="black"/>
                </a:solidFill>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solidFill>
                  <a:prstClr val="black"/>
                </a:solidFill>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solidFill>
                  <a:prstClr val="black"/>
                </a:solidFill>
                <a:latin typeface="Tahoma" panose="020B0604030504040204" pitchFamily="34" charset="0"/>
              </a:rPr>
              <a:t>)</a:t>
            </a:r>
          </a:p>
        </p:txBody>
      </p:sp>
      <p:sp>
        <p:nvSpPr>
          <p:cNvPr id="238644" name="Line 52"/>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38645" name="Text Box 53"/>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endParaRPr lang="en-US" altLang="en-US" sz="2000">
              <a:solidFill>
                <a:prstClr val="black"/>
              </a:solidFill>
              <a:latin typeface="Tahoma" panose="020B0604030504040204" pitchFamily="34" charset="0"/>
            </a:endParaRPr>
          </a:p>
        </p:txBody>
      </p:sp>
      <p:sp>
        <p:nvSpPr>
          <p:cNvPr id="238646" name="Text Box 54"/>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a:solidFill>
                  <a:prstClr val="black"/>
                </a:solidFill>
                <a:latin typeface="Tahoma" panose="020B0604030504040204" pitchFamily="34" charset="0"/>
              </a:rPr>
              <a:t>How would you classify this data?</a:t>
            </a:r>
          </a:p>
        </p:txBody>
      </p:sp>
      <p:sp>
        <p:nvSpPr>
          <p:cNvPr id="53" name="Rectangle 4"/>
          <p:cNvSpPr>
            <a:spLocks noChangeArrowheads="1"/>
          </p:cNvSpPr>
          <p:nvPr/>
        </p:nvSpPr>
        <p:spPr bwMode="auto">
          <a:xfrm>
            <a:off x="1528359" y="600045"/>
            <a:ext cx="464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dirty="0">
                <a:solidFill>
                  <a:srgbClr val="1F497D"/>
                </a:solidFill>
              </a:rPr>
              <a:t> </a:t>
            </a:r>
            <a:r>
              <a:rPr lang="en-US" altLang="zh-CN" sz="4400" b="1" dirty="0">
                <a:solidFill>
                  <a:prstClr val="black"/>
                </a:solidFill>
                <a:latin typeface="Calibri"/>
                <a:cs typeface="+mj-cs"/>
              </a:rPr>
              <a:t>Linear Classifiers</a:t>
            </a:r>
          </a:p>
        </p:txBody>
      </p:sp>
    </p:spTree>
    <p:extLst>
      <p:ext uri="{BB962C8B-B14F-4D97-AF65-F5344CB8AC3E}">
        <p14:creationId xmlns:p14="http://schemas.microsoft.com/office/powerpoint/2010/main" val="40961321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smtClean="0"/>
              <a:t>Almost </a:t>
            </a:r>
            <a:r>
              <a:rPr lang="en-US" dirty="0"/>
              <a:t>all real-world applications have data that is linearly inseparable.</a:t>
            </a:r>
          </a:p>
          <a:p>
            <a:pPr>
              <a:buFont typeface="Arial" panose="020B0604020202020204" pitchFamily="34" charset="0"/>
              <a:buChar char="•"/>
            </a:pPr>
            <a:r>
              <a:rPr lang="en-US" dirty="0" smtClean="0"/>
              <a:t>When  </a:t>
            </a:r>
            <a:r>
              <a:rPr lang="en-US" dirty="0"/>
              <a:t>data </a:t>
            </a:r>
            <a:r>
              <a:rPr lang="en-US" i="1" dirty="0"/>
              <a:t>is</a:t>
            </a:r>
            <a:r>
              <a:rPr lang="en-US" dirty="0"/>
              <a:t> linearly separable, </a:t>
            </a:r>
            <a:r>
              <a:rPr lang="en-US" dirty="0" smtClean="0"/>
              <a:t>choosing perfect  </a:t>
            </a:r>
            <a:r>
              <a:rPr lang="en-US" dirty="0"/>
              <a:t>decision boundary </a:t>
            </a:r>
            <a:r>
              <a:rPr lang="en-US" dirty="0" smtClean="0"/>
              <a:t>leads to overfitting</a:t>
            </a:r>
          </a:p>
          <a:p>
            <a:pPr>
              <a:buFont typeface="Arial" panose="020B0604020202020204" pitchFamily="34" charset="0"/>
              <a:buChar char="•"/>
            </a:pPr>
            <a:endParaRPr lang="en-US" dirty="0"/>
          </a:p>
          <a:p>
            <a:pPr>
              <a:buFont typeface="Arial" panose="020B0604020202020204" pitchFamily="34" charset="0"/>
              <a:buChar char="•"/>
            </a:pPr>
            <a:endParaRPr lang="en-IN" dirty="0"/>
          </a:p>
        </p:txBody>
      </p:sp>
      <p:sp>
        <p:nvSpPr>
          <p:cNvPr id="3" name="Content Placeholder 2"/>
          <p:cNvSpPr>
            <a:spLocks noGrp="1"/>
          </p:cNvSpPr>
          <p:nvPr>
            <p:ph sz="quarter" idx="10"/>
          </p:nvPr>
        </p:nvSpPr>
        <p:spPr/>
        <p:txBody>
          <a:bodyPr/>
          <a:lstStyle/>
          <a:p>
            <a:r>
              <a:rPr lang="en-US" dirty="0" smtClean="0"/>
              <a:t>Motivation : </a:t>
            </a:r>
            <a:r>
              <a:rPr lang="en-US" dirty="0" err="1" smtClean="0"/>
              <a:t>Softmargin</a:t>
            </a:r>
            <a:endParaRPr lang="en-US" dirty="0"/>
          </a:p>
          <a:p>
            <a:endParaRPr lang="en-IN" dirty="0"/>
          </a:p>
        </p:txBody>
      </p:sp>
      <p:pic>
        <p:nvPicPr>
          <p:cNvPr id="5" name="Picture 2" descr="https://miro.medium.com/max/1400/1*Z9HQRL4rTdubV2a0hLtCj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3276601"/>
            <a:ext cx="4038600" cy="33270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6287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Rectangle 4"/>
          <p:cNvSpPr>
            <a:spLocks noChangeArrowheads="1"/>
          </p:cNvSpPr>
          <p:nvPr/>
        </p:nvSpPr>
        <p:spPr bwMode="auto">
          <a:xfrm>
            <a:off x="2155615" y="1425901"/>
            <a:ext cx="7391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i="1" dirty="0">
                <a:solidFill>
                  <a:prstClr val="black"/>
                </a:solidFill>
              </a:rPr>
              <a:t>Slack variables</a:t>
            </a:r>
            <a:r>
              <a:rPr lang="en-US" altLang="zh-CN" sz="2400" b="1" dirty="0">
                <a:solidFill>
                  <a:prstClr val="black"/>
                </a:solidFill>
              </a:rPr>
              <a:t>  </a:t>
            </a:r>
            <a:r>
              <a:rPr lang="el-GR" altLang="en-US" sz="2400" b="1" i="1" dirty="0">
                <a:solidFill>
                  <a:prstClr val="black"/>
                </a:solidFill>
              </a:rPr>
              <a:t>ξ</a:t>
            </a:r>
            <a:r>
              <a:rPr lang="en-US" altLang="zh-CN" sz="2400" b="1" i="1" baseline="-25000" dirty="0">
                <a:solidFill>
                  <a:prstClr val="black"/>
                </a:solidFill>
              </a:rPr>
              <a:t>i</a:t>
            </a:r>
            <a:r>
              <a:rPr lang="en-US" altLang="zh-CN" sz="2400" b="1" dirty="0">
                <a:solidFill>
                  <a:prstClr val="black"/>
                </a:solidFill>
              </a:rPr>
              <a:t>  can be added to allow misclassification of difficult or noisy examples.</a:t>
            </a:r>
          </a:p>
        </p:txBody>
      </p:sp>
      <p:sp>
        <p:nvSpPr>
          <p:cNvPr id="340003" name="Rectangle 35"/>
          <p:cNvSpPr>
            <a:spLocks noGrp="1" noChangeArrowheads="1"/>
          </p:cNvSpPr>
          <p:nvPr>
            <p:ph type="title"/>
          </p:nvPr>
        </p:nvSpPr>
        <p:spPr>
          <a:xfrm>
            <a:off x="1648979" y="315308"/>
            <a:ext cx="6120680" cy="850106"/>
          </a:xfrm>
        </p:spPr>
        <p:txBody>
          <a:bodyPr/>
          <a:lstStyle/>
          <a:p>
            <a:pPr fontAlgn="base">
              <a:spcAft>
                <a:spcPct val="0"/>
              </a:spcAft>
            </a:pPr>
            <a:r>
              <a:rPr lang="en-US" altLang="zh-CN" sz="4400" b="1" dirty="0"/>
              <a:t>Soft Margin Classification</a:t>
            </a:r>
          </a:p>
        </p:txBody>
      </p:sp>
      <p:sp>
        <p:nvSpPr>
          <p:cNvPr id="340005" name="Rectangle 37"/>
          <p:cNvSpPr>
            <a:spLocks noChangeArrowheads="1"/>
          </p:cNvSpPr>
          <p:nvPr/>
        </p:nvSpPr>
        <p:spPr bwMode="auto">
          <a:xfrm>
            <a:off x="2155616" y="2817019"/>
            <a:ext cx="7902785" cy="183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26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2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0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a:solidFill>
                  <a:schemeClr val="tx1"/>
                </a:solidFill>
                <a:latin typeface="Arial" panose="020B0604020202020204" pitchFamily="34" charset="0"/>
                <a:ea typeface="宋体" panose="02010600030101010101" pitchFamily="2" charset="-122"/>
              </a:defRPr>
            </a:lvl9pPr>
          </a:lstStyle>
          <a:p>
            <a:pPr>
              <a:buClr>
                <a:srgbClr val="4F81BD"/>
              </a:buClr>
              <a:buFont typeface="Wingdings" panose="05000000000000000000" pitchFamily="2" charset="2"/>
              <a:buNone/>
            </a:pPr>
            <a:r>
              <a:rPr lang="en-US" altLang="zh-CN" dirty="0">
                <a:solidFill>
                  <a:prstClr val="black"/>
                </a:solidFill>
              </a:rPr>
              <a:t>What should our quadratic optimization criterion be?</a:t>
            </a:r>
          </a:p>
          <a:p>
            <a:pPr>
              <a:buClr>
                <a:srgbClr val="4F81BD"/>
              </a:buClr>
              <a:buFont typeface="Wingdings" panose="05000000000000000000" pitchFamily="2" charset="2"/>
              <a:buNone/>
            </a:pPr>
            <a:r>
              <a:rPr lang="en-US" altLang="zh-CN" dirty="0">
                <a:solidFill>
                  <a:srgbClr val="990099"/>
                </a:solidFill>
              </a:rPr>
              <a:t>Minimize</a:t>
            </a:r>
            <a:endParaRPr lang="en-US" altLang="zh-CN" b="1" i="1" dirty="0">
              <a:solidFill>
                <a:srgbClr val="990099"/>
              </a:solidFill>
            </a:endParaRPr>
          </a:p>
        </p:txBody>
      </p:sp>
      <p:graphicFrame>
        <p:nvGraphicFramePr>
          <p:cNvPr id="340006" name="Object 38"/>
          <p:cNvGraphicFramePr>
            <a:graphicFrameLocks noGrp="1" noChangeAspect="1"/>
          </p:cNvGraphicFramePr>
          <p:nvPr>
            <p:ph idx="1"/>
            <p:extLst>
              <p:ext uri="{D42A27DB-BD31-4B8C-83A1-F6EECF244321}">
                <p14:modId xmlns:p14="http://schemas.microsoft.com/office/powerpoint/2010/main" val="2427670633"/>
              </p:ext>
            </p:extLst>
          </p:nvPr>
        </p:nvGraphicFramePr>
        <p:xfrm>
          <a:off x="3581400" y="3960812"/>
          <a:ext cx="3124200" cy="1379538"/>
        </p:xfrm>
        <a:graphic>
          <a:graphicData uri="http://schemas.openxmlformats.org/presentationml/2006/ole">
            <mc:AlternateContent xmlns:mc="http://schemas.openxmlformats.org/markup-compatibility/2006">
              <mc:Choice xmlns:v="urn:schemas-microsoft-com:vml" Requires="v">
                <p:oleObj spid="_x0000_s1025" name="Equation" r:id="rId3" imgW="977760" imgH="431640" progId="Equation.3">
                  <p:embed/>
                </p:oleObj>
              </mc:Choice>
              <mc:Fallback>
                <p:oleObj name="Equation" r:id="rId3" imgW="9777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960812"/>
                        <a:ext cx="3124200" cy="137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4249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85925" y="1338263"/>
            <a:ext cx="8982075" cy="4525963"/>
          </a:xfrm>
        </p:spPr>
        <p:txBody>
          <a:bodyPr/>
          <a:lstStyle/>
          <a:p>
            <a:pPr>
              <a:buFont typeface="Arial" panose="020B0604020202020204" pitchFamily="34" charset="0"/>
              <a:buChar char="•"/>
            </a:pPr>
            <a:r>
              <a:rPr lang="en-US" altLang="zh-CN" sz="2000" b="1" i="1" dirty="0"/>
              <a:t>Slack variables</a:t>
            </a:r>
            <a:r>
              <a:rPr lang="en-US" altLang="zh-CN" sz="2000" b="1" dirty="0"/>
              <a:t>  </a:t>
            </a:r>
            <a:r>
              <a:rPr lang="el-GR" altLang="en-US" sz="2000" b="1" i="1" dirty="0"/>
              <a:t>ξ</a:t>
            </a:r>
            <a:r>
              <a:rPr lang="en-US" altLang="zh-CN" sz="2000" b="1" i="1" baseline="-25000" dirty="0" err="1"/>
              <a:t>i</a:t>
            </a:r>
            <a:r>
              <a:rPr lang="en-US" altLang="zh-CN" sz="2000" b="1" dirty="0"/>
              <a:t>  can be added to allow misclassification of difficult or noisy examples.</a:t>
            </a:r>
          </a:p>
          <a:p>
            <a:pPr>
              <a:buFont typeface="Arial" panose="020B0604020202020204" pitchFamily="34" charset="0"/>
              <a:buChar char="•"/>
            </a:pPr>
            <a:r>
              <a:rPr lang="en-US" sz="2000" dirty="0"/>
              <a:t>slack variable </a:t>
            </a:r>
            <a:r>
              <a:rPr lang="en-US" sz="2000" dirty="0" err="1"/>
              <a:t>ξ</a:t>
            </a:r>
            <a:r>
              <a:rPr lang="en-US" sz="2000" baseline="-25000" dirty="0" err="1"/>
              <a:t>i</a:t>
            </a:r>
            <a:r>
              <a:rPr lang="en-US" sz="2000" baseline="-25000" dirty="0"/>
              <a:t> </a:t>
            </a:r>
            <a:r>
              <a:rPr lang="en-US" sz="2000" dirty="0"/>
              <a:t>for every data point x</a:t>
            </a:r>
            <a:r>
              <a:rPr lang="en-US" sz="2000" baseline="-25000" dirty="0"/>
              <a:t>i</a:t>
            </a:r>
            <a:r>
              <a:rPr lang="en-US" sz="2000" dirty="0"/>
              <a:t>, </a:t>
            </a:r>
          </a:p>
          <a:p>
            <a:pPr>
              <a:buFont typeface="Arial" panose="020B0604020202020204" pitchFamily="34" charset="0"/>
              <a:buChar char="•"/>
            </a:pPr>
            <a:r>
              <a:rPr lang="en-US" sz="2000" dirty="0" err="1"/>
              <a:t>ξ</a:t>
            </a:r>
            <a:r>
              <a:rPr lang="en-US" sz="2000" baseline="-25000" dirty="0" err="1"/>
              <a:t>i</a:t>
            </a:r>
            <a:r>
              <a:rPr lang="en-US" sz="2000" dirty="0"/>
              <a:t> is the distance of x</a:t>
            </a:r>
            <a:r>
              <a:rPr lang="en-US" sz="2000" baseline="-25000" dirty="0"/>
              <a:t>i</a:t>
            </a:r>
            <a:r>
              <a:rPr lang="en-US" sz="2000" dirty="0"/>
              <a:t> from the corresponding class’s margin. </a:t>
            </a:r>
            <a:r>
              <a:rPr lang="en-US" sz="2000" b="1" dirty="0"/>
              <a:t>It can be regarded as a measure of confidence</a:t>
            </a:r>
          </a:p>
          <a:p>
            <a:pPr>
              <a:buFont typeface="Arial" panose="020B0604020202020204" pitchFamily="34" charset="0"/>
              <a:buChar char="•"/>
            </a:pPr>
            <a:r>
              <a:rPr lang="en-US" sz="2000" dirty="0"/>
              <a:t>Points that are far away from the margin on the wrong side would get more penalty</a:t>
            </a:r>
            <a:endParaRPr lang="en-IN" sz="2000" dirty="0"/>
          </a:p>
        </p:txBody>
      </p:sp>
      <p:sp>
        <p:nvSpPr>
          <p:cNvPr id="3" name="Content Placeholder 2"/>
          <p:cNvSpPr>
            <a:spLocks noGrp="1"/>
          </p:cNvSpPr>
          <p:nvPr>
            <p:ph sz="quarter" idx="10"/>
          </p:nvPr>
        </p:nvSpPr>
        <p:spPr/>
        <p:txBody>
          <a:bodyPr/>
          <a:lstStyle/>
          <a:p>
            <a:r>
              <a:rPr lang="en-US" altLang="zh-CN" dirty="0"/>
              <a:t>Soft Margin Classification</a:t>
            </a:r>
            <a:endParaRPr lang="en-IN" dirty="0"/>
          </a:p>
        </p:txBody>
      </p:sp>
      <p:grpSp>
        <p:nvGrpSpPr>
          <p:cNvPr id="4" name="Group 34"/>
          <p:cNvGrpSpPr>
            <a:grpSpLocks/>
          </p:cNvGrpSpPr>
          <p:nvPr/>
        </p:nvGrpSpPr>
        <p:grpSpPr bwMode="auto">
          <a:xfrm>
            <a:off x="3505201" y="4175125"/>
            <a:ext cx="4251325" cy="2668588"/>
            <a:chOff x="107" y="506"/>
            <a:chExt cx="2678" cy="1681"/>
          </a:xfrm>
        </p:grpSpPr>
        <p:sp>
          <p:nvSpPr>
            <p:cNvPr id="5" name="Line 5"/>
            <p:cNvSpPr>
              <a:spLocks noChangeShapeType="1"/>
            </p:cNvSpPr>
            <p:nvPr/>
          </p:nvSpPr>
          <p:spPr bwMode="auto">
            <a:xfrm rot="-23199335">
              <a:off x="543" y="1055"/>
              <a:ext cx="1872" cy="0"/>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6" name="Line 6"/>
            <p:cNvSpPr>
              <a:spLocks noChangeShapeType="1"/>
            </p:cNvSpPr>
            <p:nvPr/>
          </p:nvSpPr>
          <p:spPr bwMode="auto">
            <a:xfrm rot="-23199335">
              <a:off x="635" y="1238"/>
              <a:ext cx="187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 name="Line 7"/>
            <p:cNvSpPr>
              <a:spLocks noChangeShapeType="1"/>
            </p:cNvSpPr>
            <p:nvPr/>
          </p:nvSpPr>
          <p:spPr bwMode="auto">
            <a:xfrm rot="-23199335">
              <a:off x="726" y="1420"/>
              <a:ext cx="1872"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 name="Text Box 8"/>
            <p:cNvSpPr txBox="1">
              <a:spLocks noChangeArrowheads="1"/>
            </p:cNvSpPr>
            <p:nvPr/>
          </p:nvSpPr>
          <p:spPr bwMode="auto">
            <a:xfrm rot="-1777892">
              <a:off x="107" y="151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1400">
                  <a:solidFill>
                    <a:schemeClr val="hlink"/>
                  </a:solidFill>
                  <a:latin typeface="Tahoma" panose="020B0604030504040204" pitchFamily="34" charset="0"/>
                </a:rPr>
                <a:t>wx+b=1</a:t>
              </a:r>
            </a:p>
          </p:txBody>
        </p:sp>
        <p:sp>
          <p:nvSpPr>
            <p:cNvPr id="9" name="Text Box 9"/>
            <p:cNvSpPr txBox="1">
              <a:spLocks noChangeArrowheads="1"/>
            </p:cNvSpPr>
            <p:nvPr/>
          </p:nvSpPr>
          <p:spPr bwMode="auto">
            <a:xfrm rot="-1777892">
              <a:off x="204" y="1684"/>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1400">
                  <a:latin typeface="Tahoma" panose="020B0604030504040204" pitchFamily="34" charset="0"/>
                </a:rPr>
                <a:t>wx+b=0</a:t>
              </a:r>
            </a:p>
          </p:txBody>
        </p:sp>
        <p:sp>
          <p:nvSpPr>
            <p:cNvPr id="10" name="Text Box 10"/>
            <p:cNvSpPr txBox="1">
              <a:spLocks noChangeArrowheads="1"/>
            </p:cNvSpPr>
            <p:nvPr/>
          </p:nvSpPr>
          <p:spPr bwMode="auto">
            <a:xfrm rot="-1777892">
              <a:off x="299" y="1838"/>
              <a:ext cx="62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1400" dirty="0">
                  <a:solidFill>
                    <a:schemeClr val="folHlink"/>
                  </a:solidFill>
                  <a:latin typeface="Tahoma" panose="020B0604030504040204" pitchFamily="34" charset="0"/>
                </a:rPr>
                <a:t>wx+b=-1</a:t>
              </a:r>
            </a:p>
          </p:txBody>
        </p:sp>
        <p:sp>
          <p:nvSpPr>
            <p:cNvPr id="11" name="Oval 11"/>
            <p:cNvSpPr>
              <a:spLocks noChangeArrowheads="1"/>
            </p:cNvSpPr>
            <p:nvPr/>
          </p:nvSpPr>
          <p:spPr bwMode="auto">
            <a:xfrm>
              <a:off x="2491" y="1336"/>
              <a:ext cx="164" cy="3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2" name="Oval 12"/>
            <p:cNvSpPr>
              <a:spLocks noChangeArrowheads="1"/>
            </p:cNvSpPr>
            <p:nvPr/>
          </p:nvSpPr>
          <p:spPr bwMode="auto">
            <a:xfrm>
              <a:off x="992" y="587"/>
              <a:ext cx="164" cy="30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3" name="Oval 13"/>
            <p:cNvSpPr>
              <a:spLocks noChangeArrowheads="1"/>
            </p:cNvSpPr>
            <p:nvPr/>
          </p:nvSpPr>
          <p:spPr bwMode="auto">
            <a:xfrm>
              <a:off x="445" y="506"/>
              <a:ext cx="164" cy="30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4" name="Oval 14"/>
            <p:cNvSpPr>
              <a:spLocks noChangeArrowheads="1"/>
            </p:cNvSpPr>
            <p:nvPr/>
          </p:nvSpPr>
          <p:spPr bwMode="auto">
            <a:xfrm>
              <a:off x="912" y="1170"/>
              <a:ext cx="164" cy="30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5" name="Oval 15"/>
            <p:cNvSpPr>
              <a:spLocks noChangeArrowheads="1"/>
            </p:cNvSpPr>
            <p:nvPr/>
          </p:nvSpPr>
          <p:spPr bwMode="auto">
            <a:xfrm>
              <a:off x="601" y="698"/>
              <a:ext cx="164" cy="30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6" name="Oval 17"/>
            <p:cNvSpPr>
              <a:spLocks noChangeArrowheads="1"/>
            </p:cNvSpPr>
            <p:nvPr/>
          </p:nvSpPr>
          <p:spPr bwMode="auto">
            <a:xfrm>
              <a:off x="1974" y="639"/>
              <a:ext cx="164" cy="30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7" name="Oval 18"/>
            <p:cNvSpPr>
              <a:spLocks noChangeArrowheads="1"/>
            </p:cNvSpPr>
            <p:nvPr/>
          </p:nvSpPr>
          <p:spPr bwMode="auto">
            <a:xfrm>
              <a:off x="1756" y="1213"/>
              <a:ext cx="164" cy="3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8" name="Oval 19"/>
            <p:cNvSpPr>
              <a:spLocks noChangeArrowheads="1"/>
            </p:cNvSpPr>
            <p:nvPr/>
          </p:nvSpPr>
          <p:spPr bwMode="auto">
            <a:xfrm>
              <a:off x="2200" y="1364"/>
              <a:ext cx="164" cy="3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9" name="Oval 20"/>
            <p:cNvSpPr>
              <a:spLocks noChangeArrowheads="1"/>
            </p:cNvSpPr>
            <p:nvPr/>
          </p:nvSpPr>
          <p:spPr bwMode="auto">
            <a:xfrm>
              <a:off x="942" y="1803"/>
              <a:ext cx="164" cy="3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0" name="Oval 21"/>
            <p:cNvSpPr>
              <a:spLocks noChangeArrowheads="1"/>
            </p:cNvSpPr>
            <p:nvPr/>
          </p:nvSpPr>
          <p:spPr bwMode="auto">
            <a:xfrm>
              <a:off x="1529" y="1775"/>
              <a:ext cx="164" cy="3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 name="Oval 22"/>
            <p:cNvSpPr>
              <a:spLocks noChangeArrowheads="1"/>
            </p:cNvSpPr>
            <p:nvPr/>
          </p:nvSpPr>
          <p:spPr bwMode="auto">
            <a:xfrm>
              <a:off x="2621" y="1193"/>
              <a:ext cx="164" cy="3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2" name="Oval 23"/>
            <p:cNvSpPr>
              <a:spLocks noChangeArrowheads="1"/>
            </p:cNvSpPr>
            <p:nvPr/>
          </p:nvSpPr>
          <p:spPr bwMode="auto">
            <a:xfrm>
              <a:off x="720" y="546"/>
              <a:ext cx="164" cy="300"/>
            </a:xfrm>
            <a:prstGeom prst="ellipse">
              <a:avLst/>
            </a:prstGeom>
            <a:noFill/>
            <a:ln w="19050" algn="ctr">
              <a:solidFill>
                <a:schemeClr val="tx2"/>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 name="Oval 24"/>
            <p:cNvSpPr>
              <a:spLocks noChangeArrowheads="1"/>
            </p:cNvSpPr>
            <p:nvPr/>
          </p:nvSpPr>
          <p:spPr bwMode="auto">
            <a:xfrm>
              <a:off x="1834" y="1887"/>
              <a:ext cx="164" cy="300"/>
            </a:xfrm>
            <a:prstGeom prst="ellipse">
              <a:avLst/>
            </a:prstGeom>
            <a:solidFill>
              <a:schemeClr val="hlink"/>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 name="Line 25"/>
            <p:cNvSpPr>
              <a:spLocks noChangeShapeType="1"/>
            </p:cNvSpPr>
            <p:nvPr/>
          </p:nvSpPr>
          <p:spPr bwMode="auto">
            <a:xfrm flipH="1" flipV="1">
              <a:off x="1387" y="1094"/>
              <a:ext cx="467" cy="944"/>
            </a:xfrm>
            <a:prstGeom prst="line">
              <a:avLst/>
            </a:prstGeom>
            <a:noFill/>
            <a:ln w="127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Text Box 26"/>
            <p:cNvSpPr txBox="1">
              <a:spLocks noChangeArrowheads="1"/>
            </p:cNvSpPr>
            <p:nvPr/>
          </p:nvSpPr>
          <p:spPr bwMode="auto">
            <a:xfrm>
              <a:off x="1780" y="1528"/>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2400" i="1" dirty="0">
                  <a:solidFill>
                    <a:schemeClr val="hlink"/>
                  </a:solidFill>
                  <a:latin typeface="Symbol" panose="05050102010706020507" pitchFamily="18" charset="2"/>
                </a:rPr>
                <a:t>e</a:t>
              </a:r>
              <a:r>
                <a:rPr lang="en-US" altLang="zh-CN" sz="2400" i="1" baseline="-25000" dirty="0">
                  <a:solidFill>
                    <a:schemeClr val="hlink"/>
                  </a:solidFill>
                  <a:latin typeface="Tahoma" panose="020B0604030504040204" pitchFamily="34" charset="0"/>
                </a:rPr>
                <a:t>1</a:t>
              </a:r>
              <a:r>
                <a:rPr lang="en-US" altLang="zh-CN" sz="2400" i="1" dirty="0">
                  <a:solidFill>
                    <a:schemeClr val="hlink"/>
                  </a:solidFill>
                  <a:latin typeface="Tahoma" panose="020B0604030504040204" pitchFamily="34" charset="0"/>
                </a:rPr>
                <a:t> </a:t>
              </a:r>
            </a:p>
          </p:txBody>
        </p:sp>
        <p:sp>
          <p:nvSpPr>
            <p:cNvPr id="26" name="Line 27"/>
            <p:cNvSpPr>
              <a:spLocks noChangeShapeType="1"/>
            </p:cNvSpPr>
            <p:nvPr/>
          </p:nvSpPr>
          <p:spPr bwMode="auto">
            <a:xfrm flipH="1" flipV="1">
              <a:off x="1463" y="1041"/>
              <a:ext cx="473" cy="945"/>
            </a:xfrm>
            <a:prstGeom prst="line">
              <a:avLst/>
            </a:prstGeom>
            <a:noFill/>
            <a:ln w="12700">
              <a:solidFill>
                <a:schemeClr va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28"/>
            <p:cNvSpPr>
              <a:spLocks noChangeShapeType="1"/>
            </p:cNvSpPr>
            <p:nvPr/>
          </p:nvSpPr>
          <p:spPr bwMode="auto">
            <a:xfrm flipH="1" flipV="1">
              <a:off x="1565" y="605"/>
              <a:ext cx="333" cy="694"/>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29"/>
            <p:cNvSpPr txBox="1">
              <a:spLocks noChangeArrowheads="1"/>
            </p:cNvSpPr>
            <p:nvPr/>
          </p:nvSpPr>
          <p:spPr bwMode="auto">
            <a:xfrm>
              <a:off x="1652" y="516"/>
              <a:ext cx="4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2400" i="1" dirty="0">
                  <a:solidFill>
                    <a:schemeClr val="folHlink"/>
                  </a:solidFill>
                  <a:latin typeface="Symbol" panose="05050102010706020507" pitchFamily="18" charset="2"/>
                </a:rPr>
                <a:t>e</a:t>
              </a:r>
              <a:r>
                <a:rPr lang="en-US" altLang="zh-CN" sz="2400" i="1" baseline="-25000" dirty="0">
                  <a:solidFill>
                    <a:schemeClr val="folHlink"/>
                  </a:solidFill>
                  <a:latin typeface="Tahoma" panose="020B0604030504040204" pitchFamily="34" charset="0"/>
                </a:rPr>
                <a:t>3</a:t>
              </a:r>
              <a:r>
                <a:rPr lang="en-US" altLang="zh-CN" sz="2400" i="1" dirty="0">
                  <a:solidFill>
                    <a:schemeClr val="folHlink"/>
                  </a:solidFill>
                  <a:latin typeface="Tahoma" panose="020B0604030504040204" pitchFamily="34" charset="0"/>
                </a:rPr>
                <a:t> </a:t>
              </a:r>
            </a:p>
          </p:txBody>
        </p:sp>
        <p:sp>
          <p:nvSpPr>
            <p:cNvPr id="29" name="Line 30"/>
            <p:cNvSpPr>
              <a:spLocks noChangeShapeType="1"/>
            </p:cNvSpPr>
            <p:nvPr/>
          </p:nvSpPr>
          <p:spPr bwMode="auto">
            <a:xfrm flipH="1" flipV="1">
              <a:off x="1640" y="561"/>
              <a:ext cx="341" cy="724"/>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31"/>
            <p:cNvSpPr>
              <a:spLocks noChangeShapeType="1"/>
            </p:cNvSpPr>
            <p:nvPr/>
          </p:nvSpPr>
          <p:spPr bwMode="auto">
            <a:xfrm flipH="1" flipV="1">
              <a:off x="760" y="716"/>
              <a:ext cx="444" cy="92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Text Box 32"/>
            <p:cNvSpPr txBox="1">
              <a:spLocks noChangeArrowheads="1"/>
            </p:cNvSpPr>
            <p:nvPr/>
          </p:nvSpPr>
          <p:spPr bwMode="auto">
            <a:xfrm>
              <a:off x="960" y="782"/>
              <a:ext cx="3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a:solidFill>
                    <a:schemeClr val="tx1"/>
                  </a:solidFill>
                  <a:latin typeface="Arial" panose="020B0604020202020204" pitchFamily="34" charset="0"/>
                  <a:ea typeface="宋体" panose="02010600030101010101" pitchFamily="2" charset="-122"/>
                </a:defRPr>
              </a:lvl1pPr>
              <a:lvl2pPr algn="l">
                <a:defRPr>
                  <a:solidFill>
                    <a:schemeClr val="tx1"/>
                  </a:solidFill>
                  <a:latin typeface="Arial" panose="020B0604020202020204" pitchFamily="34" charset="0"/>
                  <a:ea typeface="宋体" panose="02010600030101010101" pitchFamily="2" charset="-122"/>
                </a:defRPr>
              </a:lvl2pPr>
              <a:lvl3pPr algn="l">
                <a:defRPr>
                  <a:solidFill>
                    <a:schemeClr val="tx1"/>
                  </a:solidFill>
                  <a:latin typeface="Arial" panose="020B0604020202020204" pitchFamily="34" charset="0"/>
                  <a:ea typeface="宋体" panose="02010600030101010101" pitchFamily="2" charset="-122"/>
                </a:defRPr>
              </a:lvl3pPr>
              <a:lvl4pPr algn="l">
                <a:defRPr>
                  <a:solidFill>
                    <a:schemeClr val="tx1"/>
                  </a:solidFill>
                  <a:latin typeface="Arial" panose="020B0604020202020204" pitchFamily="34" charset="0"/>
                  <a:ea typeface="宋体" panose="02010600030101010101" pitchFamily="2" charset="-122"/>
                </a:defRPr>
              </a:lvl4pPr>
              <a:lvl5pPr algn="l">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buClr>
                  <a:schemeClr val="tx1"/>
                </a:buClr>
              </a:pPr>
              <a:r>
                <a:rPr lang="en-US" altLang="zh-CN" sz="2400" i="1">
                  <a:solidFill>
                    <a:schemeClr val="folHlink"/>
                  </a:solidFill>
                  <a:latin typeface="Symbol" panose="05050102010706020507" pitchFamily="18" charset="2"/>
                </a:rPr>
                <a:t>e</a:t>
              </a:r>
              <a:r>
                <a:rPr lang="en-US" altLang="zh-CN" sz="2400" i="1" baseline="-25000">
                  <a:solidFill>
                    <a:schemeClr val="folHlink"/>
                  </a:solidFill>
                  <a:latin typeface="Tahoma" panose="020B0604030504040204" pitchFamily="34" charset="0"/>
                </a:rPr>
                <a:t>2</a:t>
              </a:r>
              <a:r>
                <a:rPr lang="en-US" altLang="zh-CN" sz="2400" i="1">
                  <a:solidFill>
                    <a:schemeClr val="folHlink"/>
                  </a:solidFill>
                  <a:latin typeface="Tahoma" panose="020B0604030504040204" pitchFamily="34" charset="0"/>
                </a:rPr>
                <a:t> </a:t>
              </a:r>
            </a:p>
          </p:txBody>
        </p:sp>
        <p:sp>
          <p:nvSpPr>
            <p:cNvPr id="32" name="Line 33"/>
            <p:cNvSpPr>
              <a:spLocks noChangeShapeType="1"/>
            </p:cNvSpPr>
            <p:nvPr/>
          </p:nvSpPr>
          <p:spPr bwMode="auto">
            <a:xfrm flipH="1" flipV="1">
              <a:off x="842" y="664"/>
              <a:ext cx="437" cy="945"/>
            </a:xfrm>
            <a:prstGeom prst="line">
              <a:avLst/>
            </a:prstGeom>
            <a:noFill/>
            <a:ln w="12700">
              <a:solidFill>
                <a:schemeClr val="folHlink"/>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9144445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Slack variable-Hinge loss</a:t>
            </a:r>
            <a:endParaRPr lang="en-IN" dirty="0"/>
          </a:p>
          <a:p>
            <a:endParaRPr lang="en-IN" dirty="0"/>
          </a:p>
        </p:txBody>
      </p:sp>
      <p:pic>
        <p:nvPicPr>
          <p:cNvPr id="4" name="Picture 3"/>
          <p:cNvPicPr>
            <a:picLocks noChangeAspect="1"/>
          </p:cNvPicPr>
          <p:nvPr/>
        </p:nvPicPr>
        <p:blipFill>
          <a:blip r:embed="rId2"/>
          <a:stretch>
            <a:fillRect/>
          </a:stretch>
        </p:blipFill>
        <p:spPr>
          <a:xfrm>
            <a:off x="1729252" y="2209800"/>
            <a:ext cx="8938748" cy="3962400"/>
          </a:xfrm>
          <a:prstGeom prst="rect">
            <a:avLst/>
          </a:prstGeom>
        </p:spPr>
      </p:pic>
      <p:pic>
        <p:nvPicPr>
          <p:cNvPr id="5" name="Picture 4"/>
          <p:cNvPicPr>
            <a:picLocks noChangeAspect="1"/>
          </p:cNvPicPr>
          <p:nvPr/>
        </p:nvPicPr>
        <p:blipFill>
          <a:blip r:embed="rId3"/>
          <a:stretch>
            <a:fillRect/>
          </a:stretch>
        </p:blipFill>
        <p:spPr>
          <a:xfrm>
            <a:off x="6786978" y="720781"/>
            <a:ext cx="3396722" cy="1260419"/>
          </a:xfrm>
          <a:prstGeom prst="rect">
            <a:avLst/>
          </a:prstGeom>
          <a:ln>
            <a:solidFill>
              <a:srgbClr val="FF0000"/>
            </a:solidFill>
          </a:ln>
        </p:spPr>
      </p:pic>
    </p:spTree>
    <p:extLst>
      <p:ext uri="{BB962C8B-B14F-4D97-AF65-F5344CB8AC3E}">
        <p14:creationId xmlns:p14="http://schemas.microsoft.com/office/powerpoint/2010/main" val="622183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Soft Margin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828800" y="1447800"/>
            <a:ext cx="8382000" cy="4362450"/>
          </a:xfrm>
          <a:prstGeom prst="rect">
            <a:avLst/>
          </a:prstGeom>
        </p:spPr>
      </p:pic>
    </p:spTree>
    <p:extLst>
      <p:ext uri="{BB962C8B-B14F-4D97-AF65-F5344CB8AC3E}">
        <p14:creationId xmlns:p14="http://schemas.microsoft.com/office/powerpoint/2010/main" val="6745780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2" name="Rectangle 4"/>
          <p:cNvSpPr>
            <a:spLocks noChangeArrowheads="1"/>
          </p:cNvSpPr>
          <p:nvPr/>
        </p:nvSpPr>
        <p:spPr bwMode="auto">
          <a:xfrm>
            <a:off x="1676400" y="685801"/>
            <a:ext cx="72771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sz="4400" b="1" dirty="0">
                <a:solidFill>
                  <a:prstClr val="black"/>
                </a:solidFill>
                <a:latin typeface="Calibri"/>
                <a:cs typeface="+mj-cs"/>
              </a:rPr>
              <a:t>Hard Margin versus </a:t>
            </a:r>
          </a:p>
          <a:p>
            <a:r>
              <a:rPr lang="en-US" altLang="zh-CN" sz="4400" b="1" dirty="0">
                <a:solidFill>
                  <a:prstClr val="black"/>
                </a:solidFill>
                <a:latin typeface="Calibri"/>
                <a:cs typeface="+mj-cs"/>
              </a:rPr>
              <a:t>Soft Margin</a:t>
            </a:r>
          </a:p>
        </p:txBody>
      </p:sp>
      <p:sp>
        <p:nvSpPr>
          <p:cNvPr id="309253" name="Rectangle 5"/>
          <p:cNvSpPr>
            <a:spLocks noChangeArrowheads="1"/>
          </p:cNvSpPr>
          <p:nvPr/>
        </p:nvSpPr>
        <p:spPr bwMode="auto">
          <a:xfrm>
            <a:off x="19812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buClr>
                <a:srgbClr val="4F81BD"/>
              </a:buClr>
            </a:pPr>
            <a:endParaRPr lang="en-US" altLang="zh-CN" sz="2400" b="1" dirty="0">
              <a:solidFill>
                <a:prstClr val="black"/>
              </a:solidFill>
            </a:endParaRPr>
          </a:p>
          <a:p>
            <a:pPr>
              <a:buClr>
                <a:srgbClr val="4F81BD"/>
              </a:buClr>
            </a:pPr>
            <a:r>
              <a:rPr lang="en-US" altLang="zh-CN" sz="2400" b="1" dirty="0">
                <a:solidFill>
                  <a:prstClr val="black"/>
                </a:solidFill>
              </a:rPr>
              <a:t>Hard Margin:</a:t>
            </a:r>
          </a:p>
          <a:p>
            <a:pPr>
              <a:buClr>
                <a:srgbClr val="4F81BD"/>
              </a:buClr>
            </a:pPr>
            <a:endParaRPr lang="en-US" altLang="zh-CN" sz="2400" b="1" dirty="0">
              <a:solidFill>
                <a:prstClr val="black"/>
              </a:solidFill>
            </a:endParaRPr>
          </a:p>
          <a:p>
            <a:pPr>
              <a:buClr>
                <a:srgbClr val="4F81BD"/>
              </a:buClr>
            </a:pPr>
            <a:endParaRPr lang="en-US" altLang="zh-CN" dirty="0">
              <a:solidFill>
                <a:prstClr val="black"/>
              </a:solidFill>
            </a:endParaRPr>
          </a:p>
          <a:p>
            <a:pPr>
              <a:buClr>
                <a:srgbClr val="4F81BD"/>
              </a:buClr>
            </a:pPr>
            <a:endParaRPr lang="en-US" altLang="zh-CN" sz="2400" b="1" dirty="0">
              <a:solidFill>
                <a:prstClr val="black"/>
              </a:solidFill>
            </a:endParaRPr>
          </a:p>
          <a:p>
            <a:pPr>
              <a:buClr>
                <a:srgbClr val="4F81BD"/>
              </a:buClr>
            </a:pPr>
            <a:r>
              <a:rPr lang="en-US" altLang="zh-CN" sz="2400" b="1" dirty="0">
                <a:solidFill>
                  <a:prstClr val="black"/>
                </a:solidFill>
              </a:rPr>
              <a:t>Soft Margin incorporating slack variables:</a:t>
            </a:r>
          </a:p>
          <a:p>
            <a:pPr>
              <a:buClr>
                <a:srgbClr val="4F81BD"/>
              </a:buClr>
            </a:pPr>
            <a:endParaRPr lang="en-US" altLang="zh-CN" sz="2400" b="1" dirty="0">
              <a:solidFill>
                <a:prstClr val="black"/>
              </a:solidFill>
            </a:endParaRPr>
          </a:p>
          <a:p>
            <a:pPr>
              <a:buClr>
                <a:srgbClr val="4F81BD"/>
              </a:buClr>
            </a:pPr>
            <a:endParaRPr lang="en-US" altLang="zh-CN" dirty="0">
              <a:solidFill>
                <a:prstClr val="black"/>
              </a:solidFill>
            </a:endParaRPr>
          </a:p>
          <a:p>
            <a:pPr>
              <a:buClr>
                <a:srgbClr val="4F81BD"/>
              </a:buClr>
            </a:pPr>
            <a:endParaRPr lang="en-US" altLang="zh-CN" sz="2800" dirty="0">
              <a:solidFill>
                <a:prstClr val="black"/>
              </a:solidFill>
            </a:endParaRPr>
          </a:p>
          <a:p>
            <a:pPr>
              <a:buClr>
                <a:srgbClr val="4F81BD"/>
              </a:buClr>
            </a:pPr>
            <a:r>
              <a:rPr lang="en-US" altLang="zh-CN" sz="2400" b="1" dirty="0">
                <a:solidFill>
                  <a:prstClr val="black"/>
                </a:solidFill>
              </a:rPr>
              <a:t>Parameter </a:t>
            </a:r>
            <a:r>
              <a:rPr lang="en-US" altLang="zh-CN" sz="2400" b="1" i="1" dirty="0">
                <a:solidFill>
                  <a:prstClr val="black"/>
                </a:solidFill>
              </a:rPr>
              <a:t>C</a:t>
            </a:r>
            <a:r>
              <a:rPr lang="en-US" altLang="zh-CN" sz="2400" b="1" dirty="0">
                <a:solidFill>
                  <a:prstClr val="black"/>
                </a:solidFill>
              </a:rPr>
              <a:t> can be viewed as a way to control overfitting.</a:t>
            </a:r>
          </a:p>
        </p:txBody>
      </p:sp>
      <mc:AlternateContent xmlns:mc="http://schemas.openxmlformats.org/markup-compatibility/2006" xmlns:a14="http://schemas.microsoft.com/office/drawing/2010/main">
        <mc:Choice Requires="a14">
          <p:sp>
            <p:nvSpPr>
              <p:cNvPr id="309254" name="Text Box 6"/>
              <p:cNvSpPr txBox="1">
                <a:spLocks noChangeArrowheads="1"/>
              </p:cNvSpPr>
              <p:nvPr/>
            </p:nvSpPr>
            <p:spPr bwMode="auto">
              <a:xfrm>
                <a:off x="2514600" y="1954307"/>
                <a:ext cx="6438900" cy="1151021"/>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000" dirty="0">
                    <a:solidFill>
                      <a:prstClr val="black"/>
                    </a:solidFill>
                    <a:latin typeface="Times New Roman" panose="02020603050405020304" pitchFamily="18" charset="0"/>
                  </a:rPr>
                  <a:t>Find </a:t>
                </a:r>
                <a:r>
                  <a:rPr lang="en-US" altLang="zh-CN" sz="2000" b="1" dirty="0">
                    <a:solidFill>
                      <a:prstClr val="black"/>
                    </a:solidFill>
                    <a:latin typeface="Times New Roman" panose="02020603050405020304" pitchFamily="18" charset="0"/>
                  </a:rPr>
                  <a:t>w</a:t>
                </a:r>
                <a:r>
                  <a:rPr lang="en-US" altLang="zh-CN" sz="2000" dirty="0">
                    <a:solidFill>
                      <a:prstClr val="black"/>
                    </a:solidFill>
                    <a:latin typeface="Times New Roman" panose="02020603050405020304" pitchFamily="18" charset="0"/>
                  </a:rPr>
                  <a:t> and </a:t>
                </a:r>
                <a:r>
                  <a:rPr lang="en-US" altLang="zh-CN" sz="2000" i="1" dirty="0">
                    <a:solidFill>
                      <a:prstClr val="black"/>
                    </a:solidFill>
                    <a:latin typeface="Times New Roman" panose="02020603050405020304" pitchFamily="18" charset="0"/>
                  </a:rPr>
                  <a:t>b</a:t>
                </a:r>
                <a:r>
                  <a:rPr lang="en-US" altLang="zh-CN" sz="2000" dirty="0">
                    <a:solidFill>
                      <a:prstClr val="black"/>
                    </a:solidFill>
                    <a:latin typeface="Times New Roman" panose="02020603050405020304" pitchFamily="18" charset="0"/>
                  </a:rPr>
                  <a:t> such that</a:t>
                </a:r>
              </a:p>
              <a:p>
                <a:r>
                  <a:rPr lang="el-GR" altLang="en-US" sz="2000" b="1" dirty="0">
                    <a:solidFill>
                      <a:prstClr val="black"/>
                    </a:solidFill>
                    <a:latin typeface="Times New Roman" panose="02020603050405020304" pitchFamily="18" charset="0"/>
                    <a:cs typeface="Times New Roman" panose="02020603050405020304" pitchFamily="18" charset="0"/>
                  </a:rPr>
                  <a:t>Φ</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w</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2000" b="1" i="1">
                            <a:solidFill>
                              <a:prstClr val="black"/>
                            </a:solidFill>
                            <a:latin typeface="Cambria Math" panose="02040503050406030204" pitchFamily="18" charset="0"/>
                          </a:rPr>
                        </m:ctrlPr>
                      </m:fPr>
                      <m:num>
                        <m:r>
                          <a:rPr lang="en-US" altLang="zh-CN" sz="2000" b="1" i="1">
                            <a:solidFill>
                              <a:prstClr val="black"/>
                            </a:solidFill>
                            <a:latin typeface="Cambria Math" panose="02040503050406030204" pitchFamily="18" charset="0"/>
                          </a:rPr>
                          <m:t>𝟏</m:t>
                        </m:r>
                      </m:num>
                      <m:den>
                        <m:r>
                          <a:rPr lang="en-US" altLang="zh-CN" sz="2000" b="1" i="1">
                            <a:solidFill>
                              <a:prstClr val="black"/>
                            </a:solidFill>
                            <a:latin typeface="Cambria Math" panose="02040503050406030204" pitchFamily="18" charset="0"/>
                          </a:rPr>
                          <m:t>𝟐</m:t>
                        </m:r>
                      </m:den>
                    </m:f>
                  </m:oMath>
                </a14:m>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rPr>
                  <a:t>w</a:t>
                </a:r>
                <a:r>
                  <a:rPr lang="en-US" altLang="zh-CN" sz="2000"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w </a:t>
                </a:r>
                <a:r>
                  <a:rPr lang="en-US" altLang="zh-CN" sz="2000" dirty="0">
                    <a:solidFill>
                      <a:prstClr val="black"/>
                    </a:solidFill>
                    <a:latin typeface="Times New Roman" panose="02020603050405020304" pitchFamily="18" charset="0"/>
                  </a:rPr>
                  <a:t>is minimized and for all </a:t>
                </a:r>
                <a:r>
                  <a:rPr lang="en-US" altLang="zh-CN" sz="24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x</a:t>
                </a:r>
                <a:r>
                  <a:rPr lang="en-US" altLang="zh-CN" sz="2400" b="1" baseline="-25000" dirty="0">
                    <a:solidFill>
                      <a:prstClr val="black"/>
                    </a:solidFill>
                    <a:latin typeface="Times New Roman" panose="02020603050405020304" pitchFamily="18" charset="0"/>
                  </a:rPr>
                  <a:t>i</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y</a:t>
                </a:r>
                <a:r>
                  <a:rPr lang="en-US" altLang="zh-CN" sz="2400" i="1" baseline="-25000" dirty="0">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a:t>
                </a:r>
                <a:endParaRPr lang="en-US" altLang="zh-CN" sz="2000" dirty="0">
                  <a:solidFill>
                    <a:prstClr val="black"/>
                  </a:solidFill>
                  <a:latin typeface="Times New Roman" panose="02020603050405020304" pitchFamily="18" charset="0"/>
                </a:endParaRPr>
              </a:p>
              <a:p>
                <a:r>
                  <a:rPr lang="en-US" altLang="zh-CN" sz="2000" i="1" dirty="0">
                    <a:solidFill>
                      <a:prstClr val="black"/>
                    </a:solidFill>
                    <a:latin typeface="Times New Roman" panose="02020603050405020304" pitchFamily="18" charset="0"/>
                  </a:rPr>
                  <a:t>y</a:t>
                </a:r>
                <a:r>
                  <a:rPr lang="en-US" altLang="zh-CN" sz="2000" i="1" baseline="-25000" dirty="0">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rPr>
                  <a:t>w</a:t>
                </a:r>
                <a:r>
                  <a:rPr lang="en-US" altLang="zh-CN" sz="2000" b="1"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x</a:t>
                </a:r>
                <a:r>
                  <a:rPr lang="en-US" altLang="zh-CN" sz="2000" b="1" baseline="-25000" dirty="0">
                    <a:solidFill>
                      <a:prstClr val="black"/>
                    </a:solidFill>
                    <a:latin typeface="Times New Roman" panose="02020603050405020304" pitchFamily="18" charset="0"/>
                  </a:rPr>
                  <a:t>i</a:t>
                </a:r>
                <a:r>
                  <a:rPr lang="en-US" altLang="zh-CN" sz="2000" b="1" dirty="0">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 b)</a:t>
                </a:r>
                <a:r>
                  <a:rPr lang="en-US" altLang="zh-CN" sz="2000" b="1"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1</a:t>
                </a:r>
              </a:p>
            </p:txBody>
          </p:sp>
        </mc:Choice>
        <mc:Fallback xmlns="">
          <p:sp>
            <p:nvSpPr>
              <p:cNvPr id="309254" name="Text Box 6"/>
              <p:cNvSpPr txBox="1">
                <a:spLocks noRot="1" noChangeAspect="1" noMove="1" noResize="1" noEditPoints="1" noAdjustHandles="1" noChangeArrowheads="1" noChangeShapeType="1" noTextEdit="1"/>
              </p:cNvSpPr>
              <p:nvPr/>
            </p:nvSpPr>
            <p:spPr bwMode="auto">
              <a:xfrm>
                <a:off x="2514600" y="1954307"/>
                <a:ext cx="6438900" cy="1151021"/>
              </a:xfrm>
              <a:prstGeom prst="rect">
                <a:avLst/>
              </a:prstGeom>
              <a:blipFill>
                <a:blip r:embed="rId2"/>
                <a:stretch>
                  <a:fillRect l="-849" t="-2083" b="-7813"/>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9255" name="Text Box 7"/>
              <p:cNvSpPr txBox="1">
                <a:spLocks noChangeArrowheads="1"/>
              </p:cNvSpPr>
              <p:nvPr/>
            </p:nvSpPr>
            <p:spPr bwMode="auto">
              <a:xfrm>
                <a:off x="2478741" y="3934013"/>
                <a:ext cx="6858000" cy="1151021"/>
              </a:xfrm>
              <a:prstGeom prst="rect">
                <a:avLst/>
              </a:prstGeom>
              <a:noFill/>
              <a:ln w="25400" algn="ctr">
                <a:solidFill>
                  <a:srgbClr val="008000"/>
                </a:solidFill>
                <a:miter lim="800000"/>
                <a:headEnd/>
                <a:tailEnd/>
              </a:ln>
              <a:effectLst/>
              <a:extLst>
                <a:ext uri="{909E8E84-426E-40DD-AFC4-6F175D3DCCD1}">
                  <a14:hiddenFill>
                    <a:solidFill>
                      <a:schemeClr val="tx1"/>
                    </a:solidFill>
                  </a14:hiddenFill>
                </a:ext>
                <a:ext uri="{AF507438-7753-43E0-B8FC-AC1667EBCBE1}">
                  <a14:hiddenEffects>
                    <a:effectLst>
                      <a:outerShdw dist="35921" dir="2700000" algn="ctr" rotWithShape="0">
                        <a:schemeClr val="bg2"/>
                      </a:outerShdw>
                    </a:effectLst>
                  </a14:hiddenEffects>
                </a:ext>
              </a:extLst>
            </p:spPr>
            <p:txBody>
              <a:bodyPr>
                <a:spAutoFit/>
              </a:bodyPr>
              <a:lstStyle/>
              <a:p>
                <a:r>
                  <a:rPr lang="en-US" altLang="zh-CN" sz="2000" dirty="0">
                    <a:solidFill>
                      <a:prstClr val="black"/>
                    </a:solidFill>
                    <a:latin typeface="Times New Roman" panose="02020603050405020304" pitchFamily="18" charset="0"/>
                  </a:rPr>
                  <a:t>Find </a:t>
                </a:r>
                <a:r>
                  <a:rPr lang="en-US" altLang="zh-CN" sz="2000" b="1" dirty="0">
                    <a:solidFill>
                      <a:prstClr val="black"/>
                    </a:solidFill>
                    <a:latin typeface="Times New Roman" panose="02020603050405020304" pitchFamily="18" charset="0"/>
                  </a:rPr>
                  <a:t>w</a:t>
                </a:r>
                <a:r>
                  <a:rPr lang="en-US" altLang="zh-CN" sz="2000" dirty="0">
                    <a:solidFill>
                      <a:prstClr val="black"/>
                    </a:solidFill>
                    <a:latin typeface="Times New Roman" panose="02020603050405020304" pitchFamily="18" charset="0"/>
                  </a:rPr>
                  <a:t> and </a:t>
                </a:r>
                <a:r>
                  <a:rPr lang="en-US" altLang="zh-CN" sz="2000" i="1" dirty="0">
                    <a:solidFill>
                      <a:prstClr val="black"/>
                    </a:solidFill>
                    <a:latin typeface="Times New Roman" panose="02020603050405020304" pitchFamily="18" charset="0"/>
                  </a:rPr>
                  <a:t>b</a:t>
                </a:r>
                <a:r>
                  <a:rPr lang="en-US" altLang="zh-CN" sz="2000" dirty="0">
                    <a:solidFill>
                      <a:prstClr val="black"/>
                    </a:solidFill>
                    <a:latin typeface="Times New Roman" panose="02020603050405020304" pitchFamily="18" charset="0"/>
                  </a:rPr>
                  <a:t> such that</a:t>
                </a:r>
              </a:p>
              <a:p>
                <a:r>
                  <a:rPr lang="el-GR" altLang="en-US" sz="2000" b="1" dirty="0">
                    <a:solidFill>
                      <a:prstClr val="black"/>
                    </a:solidFill>
                    <a:latin typeface="Times New Roman" panose="02020603050405020304" pitchFamily="18" charset="0"/>
                    <a:cs typeface="Times New Roman" panose="02020603050405020304" pitchFamily="18" charset="0"/>
                  </a:rPr>
                  <a:t>Φ</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w</a:t>
                </a:r>
                <a:r>
                  <a:rPr lang="en-US" altLang="zh-CN" sz="2000" dirty="0">
                    <a:solidFill>
                      <a:prstClr val="black"/>
                    </a:solidFill>
                    <a:latin typeface="Times New Roman" panose="02020603050405020304" pitchFamily="18" charset="0"/>
                    <a:cs typeface="Times New Roman" panose="02020603050405020304" pitchFamily="18" charset="0"/>
                  </a:rPr>
                  <a:t>)</a:t>
                </a:r>
                <a:r>
                  <a:rPr lang="en-US" altLang="zh-CN" sz="2000" b="1" dirty="0">
                    <a:solidFill>
                      <a:prstClr val="black"/>
                    </a:solidFill>
                    <a:latin typeface="Times New Roman" panose="02020603050405020304" pitchFamily="18" charset="0"/>
                    <a:cs typeface="Times New Roman" panose="02020603050405020304" pitchFamily="18" charset="0"/>
                  </a:rPr>
                  <a:t> = </a:t>
                </a:r>
                <a14:m>
                  <m:oMath xmlns:m="http://schemas.openxmlformats.org/officeDocument/2006/math">
                    <m:f>
                      <m:fPr>
                        <m:ctrlPr>
                          <a:rPr lang="en-US" altLang="zh-CN" sz="2000" b="1" i="1">
                            <a:solidFill>
                              <a:prstClr val="black"/>
                            </a:solidFill>
                            <a:latin typeface="Cambria Math" panose="02040503050406030204" pitchFamily="18" charset="0"/>
                          </a:rPr>
                        </m:ctrlPr>
                      </m:fPr>
                      <m:num>
                        <m:r>
                          <a:rPr lang="en-US" altLang="zh-CN" sz="2000" b="1" i="1">
                            <a:solidFill>
                              <a:prstClr val="black"/>
                            </a:solidFill>
                            <a:latin typeface="Cambria Math" panose="02040503050406030204" pitchFamily="18" charset="0"/>
                          </a:rPr>
                          <m:t>𝟏</m:t>
                        </m:r>
                      </m:num>
                      <m:den>
                        <m:r>
                          <a:rPr lang="en-US" altLang="zh-CN" sz="2000" b="1" i="1">
                            <a:solidFill>
                              <a:prstClr val="black"/>
                            </a:solidFill>
                            <a:latin typeface="Cambria Math" panose="02040503050406030204" pitchFamily="18" charset="0"/>
                          </a:rPr>
                          <m:t>𝟐</m:t>
                        </m:r>
                      </m:den>
                    </m:f>
                  </m:oMath>
                </a14:m>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rPr>
                  <a:t>w</a:t>
                </a:r>
                <a:r>
                  <a:rPr lang="en-US" altLang="zh-CN" sz="2000"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w </a:t>
                </a:r>
                <a:r>
                  <a:rPr lang="en-US" altLang="zh-CN" sz="2000" dirty="0">
                    <a:solidFill>
                      <a:prstClr val="black"/>
                    </a:solidFill>
                    <a:latin typeface="Times New Roman" panose="02020603050405020304" pitchFamily="18" charset="0"/>
                  </a:rPr>
                  <a:t>+ </a:t>
                </a:r>
                <a:r>
                  <a:rPr lang="en-US" altLang="zh-CN" sz="2000" i="1" dirty="0">
                    <a:solidFill>
                      <a:prstClr val="black"/>
                    </a:solidFill>
                    <a:latin typeface="Times New Roman" panose="02020603050405020304" pitchFamily="18" charset="0"/>
                  </a:rPr>
                  <a:t>C </a:t>
                </a:r>
                <a:r>
                  <a:rPr lang="el-GR" altLang="en-US" sz="2400" dirty="0">
                    <a:solidFill>
                      <a:prstClr val="black"/>
                    </a:solidFill>
                    <a:latin typeface="Times New Roman" panose="02020603050405020304" pitchFamily="18" charset="0"/>
                  </a:rPr>
                  <a:t>Σ</a:t>
                </a:r>
                <a:r>
                  <a:rPr lang="en-US" altLang="en-US" sz="2400" dirty="0">
                    <a:solidFill>
                      <a:prstClr val="black"/>
                    </a:solidFill>
                    <a:latin typeface="Times New Roman" panose="02020603050405020304" pitchFamily="18" charset="0"/>
                  </a:rPr>
                  <a:t> </a:t>
                </a:r>
                <a:r>
                  <a:rPr lang="el-GR" altLang="en-US" sz="2000" i="1" dirty="0">
                    <a:solidFill>
                      <a:prstClr val="black"/>
                    </a:solidFill>
                    <a:latin typeface="Times New Roman" panose="02020603050405020304" pitchFamily="18" charset="0"/>
                  </a:rPr>
                  <a:t>ξ</a:t>
                </a:r>
                <a:r>
                  <a:rPr lang="en-US" altLang="zh-CN" sz="2000" i="1" baseline="-25000" dirty="0" err="1">
                    <a:solidFill>
                      <a:prstClr val="black"/>
                    </a:solidFill>
                    <a:latin typeface="Times New Roman" panose="02020603050405020304" pitchFamily="18" charset="0"/>
                  </a:rPr>
                  <a:t>i</a:t>
                </a:r>
                <a:r>
                  <a:rPr lang="en-US" altLang="zh-CN" sz="2000" dirty="0">
                    <a:solidFill>
                      <a:prstClr val="black"/>
                    </a:solidFill>
                    <a:latin typeface="Times New Roman" panose="02020603050405020304" pitchFamily="18" charset="0"/>
                  </a:rPr>
                  <a:t>     is minimized and for all </a:t>
                </a:r>
                <a:r>
                  <a:rPr lang="en-US" altLang="zh-CN" sz="2400" dirty="0">
                    <a:solidFill>
                      <a:prstClr val="black"/>
                    </a:solidFill>
                    <a:latin typeface="Times New Roman" panose="02020603050405020304" pitchFamily="18" charset="0"/>
                  </a:rPr>
                  <a:t>{</a:t>
                </a:r>
                <a:r>
                  <a:rPr lang="en-US" altLang="zh-CN" sz="2000" dirty="0">
                    <a:solidFill>
                      <a:prstClr val="black"/>
                    </a:solidFill>
                    <a:latin typeface="Times New Roman" panose="02020603050405020304" pitchFamily="18" charset="0"/>
                  </a:rPr>
                  <a:t>(</a:t>
                </a:r>
                <a:r>
                  <a:rPr lang="en-US" altLang="zh-CN" sz="2400" b="1" dirty="0">
                    <a:solidFill>
                      <a:prstClr val="black"/>
                    </a:solidFill>
                    <a:latin typeface="Times New Roman" panose="02020603050405020304" pitchFamily="18" charset="0"/>
                  </a:rPr>
                  <a:t>x</a:t>
                </a:r>
                <a:r>
                  <a:rPr lang="en-US" altLang="zh-CN" sz="2400" b="1" baseline="-25000" dirty="0">
                    <a:solidFill>
                      <a:prstClr val="black"/>
                    </a:solidFill>
                    <a:latin typeface="Times New Roman" panose="02020603050405020304" pitchFamily="18" charset="0"/>
                  </a:rPr>
                  <a:t>i</a:t>
                </a:r>
                <a:r>
                  <a:rPr lang="en-US" altLang="zh-CN" sz="2400" b="1" dirty="0">
                    <a:solidFill>
                      <a:prstClr val="black"/>
                    </a:solidFill>
                    <a:latin typeface="Times New Roman" panose="02020603050405020304" pitchFamily="18" charset="0"/>
                  </a:rPr>
                  <a:t> </a:t>
                </a:r>
                <a:r>
                  <a:rPr lang="en-US" altLang="zh-CN" sz="2400" dirty="0">
                    <a:solidFill>
                      <a:prstClr val="black"/>
                    </a:solidFill>
                    <a:latin typeface="Times New Roman" panose="02020603050405020304" pitchFamily="18" charset="0"/>
                  </a:rPr>
                  <a:t>,</a:t>
                </a:r>
                <a:r>
                  <a:rPr lang="en-US" altLang="zh-CN" sz="2400" i="1" dirty="0">
                    <a:solidFill>
                      <a:prstClr val="black"/>
                    </a:solidFill>
                    <a:latin typeface="Times New Roman" panose="02020603050405020304" pitchFamily="18" charset="0"/>
                  </a:rPr>
                  <a:t>y</a:t>
                </a:r>
                <a:r>
                  <a:rPr lang="en-US" altLang="zh-CN" sz="2400" i="1" baseline="-25000" dirty="0">
                    <a:solidFill>
                      <a:prstClr val="black"/>
                    </a:solidFill>
                    <a:latin typeface="Times New Roman" panose="02020603050405020304" pitchFamily="18" charset="0"/>
                  </a:rPr>
                  <a:t>i</a:t>
                </a:r>
                <a:r>
                  <a:rPr lang="en-US" altLang="zh-CN" sz="2400" dirty="0">
                    <a:solidFill>
                      <a:prstClr val="black"/>
                    </a:solidFill>
                    <a:latin typeface="Times New Roman" panose="02020603050405020304" pitchFamily="18" charset="0"/>
                  </a:rPr>
                  <a:t>)}</a:t>
                </a:r>
                <a:endParaRPr lang="en-US" altLang="zh-CN" sz="2000" dirty="0">
                  <a:solidFill>
                    <a:prstClr val="black"/>
                  </a:solidFill>
                  <a:latin typeface="Times New Roman" panose="02020603050405020304" pitchFamily="18" charset="0"/>
                </a:endParaRPr>
              </a:p>
              <a:p>
                <a:r>
                  <a:rPr lang="en-US" altLang="zh-CN" sz="2000" i="1" dirty="0">
                    <a:solidFill>
                      <a:prstClr val="black"/>
                    </a:solidFill>
                    <a:latin typeface="Times New Roman" panose="02020603050405020304" pitchFamily="18" charset="0"/>
                  </a:rPr>
                  <a:t>y</a:t>
                </a:r>
                <a:r>
                  <a:rPr lang="en-US" altLang="zh-CN" sz="2000" i="1" baseline="-25000" dirty="0">
                    <a:solidFill>
                      <a:prstClr val="black"/>
                    </a:solidFill>
                    <a:latin typeface="Times New Roman" panose="02020603050405020304" pitchFamily="18" charset="0"/>
                  </a:rPr>
                  <a:t>i</a:t>
                </a:r>
                <a:r>
                  <a:rPr lang="en-US" altLang="zh-CN" sz="2000" i="1" dirty="0">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a:t>
                </a:r>
                <a:r>
                  <a:rPr lang="en-US" altLang="zh-CN" sz="2000" b="1" dirty="0">
                    <a:solidFill>
                      <a:prstClr val="black"/>
                    </a:solidFill>
                    <a:latin typeface="Times New Roman" panose="02020603050405020304" pitchFamily="18" charset="0"/>
                  </a:rPr>
                  <a:t>w</a:t>
                </a:r>
                <a:r>
                  <a:rPr lang="en-US" altLang="zh-CN" sz="2000" b="1" baseline="30000" dirty="0">
                    <a:solidFill>
                      <a:prstClr val="black"/>
                    </a:solidFill>
                    <a:latin typeface="Times New Roman" panose="02020603050405020304" pitchFamily="18" charset="0"/>
                  </a:rPr>
                  <a:t>T</a:t>
                </a:r>
                <a:r>
                  <a:rPr lang="en-US" altLang="zh-CN" sz="2000" b="1" dirty="0">
                    <a:solidFill>
                      <a:prstClr val="black"/>
                    </a:solidFill>
                    <a:latin typeface="Times New Roman" panose="02020603050405020304" pitchFamily="18" charset="0"/>
                  </a:rPr>
                  <a:t>x</a:t>
                </a:r>
                <a:r>
                  <a:rPr lang="en-US" altLang="zh-CN" sz="2000" b="1" baseline="-25000" dirty="0">
                    <a:solidFill>
                      <a:prstClr val="black"/>
                    </a:solidFill>
                    <a:latin typeface="Times New Roman" panose="02020603050405020304" pitchFamily="18" charset="0"/>
                  </a:rPr>
                  <a:t>i</a:t>
                </a:r>
                <a:r>
                  <a:rPr lang="en-US" altLang="zh-CN" sz="2000" b="1" dirty="0">
                    <a:solidFill>
                      <a:prstClr val="black"/>
                    </a:solidFill>
                    <a:latin typeface="Times New Roman" panose="02020603050405020304" pitchFamily="18" charset="0"/>
                  </a:rPr>
                  <a:t> </a:t>
                </a:r>
                <a:r>
                  <a:rPr lang="en-US" altLang="zh-CN" sz="2000" dirty="0">
                    <a:solidFill>
                      <a:prstClr val="black"/>
                    </a:solidFill>
                    <a:latin typeface="Times New Roman" panose="02020603050405020304" pitchFamily="18" charset="0"/>
                  </a:rPr>
                  <a:t>+ </a:t>
                </a:r>
                <a:r>
                  <a:rPr lang="en-US" altLang="zh-CN" sz="2000" i="1" dirty="0">
                    <a:solidFill>
                      <a:prstClr val="black"/>
                    </a:solidFill>
                    <a:latin typeface="Times New Roman" panose="02020603050405020304" pitchFamily="18" charset="0"/>
                  </a:rPr>
                  <a:t>b</a:t>
                </a:r>
                <a:r>
                  <a:rPr lang="en-US" altLang="zh-CN" sz="2000" dirty="0">
                    <a:solidFill>
                      <a:prstClr val="black"/>
                    </a:solidFill>
                    <a:latin typeface="Times New Roman" panose="02020603050405020304" pitchFamily="18" charset="0"/>
                  </a:rPr>
                  <a:t>)</a:t>
                </a:r>
                <a:r>
                  <a:rPr lang="en-US" altLang="zh-CN" sz="2000" b="1" dirty="0">
                    <a:solidFill>
                      <a:prstClr val="black"/>
                    </a:solidFill>
                    <a:latin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1- </a:t>
                </a:r>
                <a:r>
                  <a:rPr lang="el-GR" altLang="en-US" sz="2000" i="1" dirty="0">
                    <a:solidFill>
                      <a:prstClr val="black"/>
                    </a:solidFill>
                    <a:latin typeface="Times New Roman" panose="02020603050405020304" pitchFamily="18" charset="0"/>
                    <a:cs typeface="Times New Roman" panose="02020603050405020304" pitchFamily="18" charset="0"/>
                  </a:rPr>
                  <a:t>ξ</a:t>
                </a:r>
                <a:r>
                  <a:rPr lang="en-US" altLang="zh-CN" sz="2000" i="1" baseline="-25000" dirty="0" err="1">
                    <a:solidFill>
                      <a:prstClr val="black"/>
                    </a:solidFill>
                    <a:latin typeface="Times New Roman" panose="02020603050405020304" pitchFamily="18" charset="0"/>
                    <a:cs typeface="Times New Roman" panose="02020603050405020304" pitchFamily="18" charset="0"/>
                  </a:rPr>
                  <a:t>i</a:t>
                </a:r>
                <a:r>
                  <a:rPr lang="en-US" altLang="zh-CN" sz="2000" i="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    and    </a:t>
                </a:r>
                <a:r>
                  <a:rPr lang="el-GR" altLang="en-US" sz="2000" i="1" dirty="0">
                    <a:solidFill>
                      <a:prstClr val="black"/>
                    </a:solidFill>
                    <a:latin typeface="Times New Roman" panose="02020603050405020304" pitchFamily="18" charset="0"/>
                    <a:cs typeface="Times New Roman" panose="02020603050405020304" pitchFamily="18" charset="0"/>
                  </a:rPr>
                  <a:t>ξ</a:t>
                </a:r>
                <a:r>
                  <a:rPr lang="en-US" altLang="zh-CN" sz="2000" i="1" baseline="-25000" dirty="0">
                    <a:solidFill>
                      <a:prstClr val="black"/>
                    </a:solidFill>
                    <a:latin typeface="Times New Roman" panose="02020603050405020304" pitchFamily="18" charset="0"/>
                    <a:cs typeface="Times New Roman" panose="02020603050405020304" pitchFamily="18" charset="0"/>
                  </a:rPr>
                  <a:t>i</a:t>
                </a:r>
                <a:r>
                  <a:rPr lang="en-US" altLang="zh-CN" sz="2000" baseline="-25000" dirty="0">
                    <a:solidFill>
                      <a:prstClr val="black"/>
                    </a:solidFill>
                    <a:latin typeface="Times New Roman" panose="02020603050405020304" pitchFamily="18" charset="0"/>
                    <a:cs typeface="Times New Roman" panose="02020603050405020304" pitchFamily="18" charset="0"/>
                  </a:rPr>
                  <a:t> </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0 for all </a:t>
                </a:r>
                <a:r>
                  <a:rPr lang="en-US" altLang="zh-CN" sz="2000" i="1" dirty="0">
                    <a:solidFill>
                      <a:prstClr val="black"/>
                    </a:solidFill>
                    <a:latin typeface="Times New Roman" panose="02020603050405020304" pitchFamily="18" charset="0"/>
                    <a:cs typeface="Times New Roman" panose="02020603050405020304" pitchFamily="18" charset="0"/>
                  </a:rPr>
                  <a:t>i</a:t>
                </a:r>
              </a:p>
            </p:txBody>
          </p:sp>
        </mc:Choice>
        <mc:Fallback xmlns="">
          <p:sp>
            <p:nvSpPr>
              <p:cNvPr id="309255" name="Text Box 7"/>
              <p:cNvSpPr txBox="1">
                <a:spLocks noRot="1" noChangeAspect="1" noMove="1" noResize="1" noEditPoints="1" noAdjustHandles="1" noChangeArrowheads="1" noChangeShapeType="1" noTextEdit="1"/>
              </p:cNvSpPr>
              <p:nvPr/>
            </p:nvSpPr>
            <p:spPr bwMode="auto">
              <a:xfrm>
                <a:off x="2478741" y="3934013"/>
                <a:ext cx="6858000" cy="1151021"/>
              </a:xfrm>
              <a:prstGeom prst="rect">
                <a:avLst/>
              </a:prstGeom>
              <a:blipFill>
                <a:blip r:embed="rId3"/>
                <a:stretch>
                  <a:fillRect l="-797" t="-1554" b="-7254"/>
                </a:stretch>
              </a:blipFill>
              <a:ln w="25400" algn="ctr">
                <a:solidFill>
                  <a:srgbClr val="008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891755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of C parameter</a:t>
            </a:r>
            <a:endParaRPr lang="en-US" dirty="0"/>
          </a:p>
        </p:txBody>
      </p:sp>
      <p:sp>
        <p:nvSpPr>
          <p:cNvPr id="3" name="Content Placeholder 2"/>
          <p:cNvSpPr>
            <a:spLocks noGrp="1"/>
          </p:cNvSpPr>
          <p:nvPr>
            <p:ph idx="1"/>
          </p:nvPr>
        </p:nvSpPr>
        <p:spPr/>
        <p:txBody>
          <a:bodyPr>
            <a:normAutofit/>
          </a:bodyPr>
          <a:lstStyle/>
          <a:p>
            <a:r>
              <a:rPr lang="en-US" dirty="0"/>
              <a:t>C parameter tells the SVM optimization how much you want to avoid misclassifying each training example. </a:t>
            </a:r>
            <a:endParaRPr lang="en-US" dirty="0" smtClean="0"/>
          </a:p>
          <a:p>
            <a:r>
              <a:rPr lang="en-US" dirty="0" smtClean="0"/>
              <a:t>For </a:t>
            </a:r>
            <a:r>
              <a:rPr lang="en-US" dirty="0"/>
              <a:t>large values of C, the optimization will choose a smaller-margin hyperplane if that hyperplane does a better job of getting all the training points classified correctly. </a:t>
            </a:r>
            <a:endParaRPr lang="en-US" dirty="0" smtClean="0"/>
          </a:p>
          <a:p>
            <a:r>
              <a:rPr lang="en-US" dirty="0" smtClean="0"/>
              <a:t>Conversely</a:t>
            </a:r>
            <a:r>
              <a:rPr lang="en-US" dirty="0"/>
              <a:t>, a very small value of C will cause the optimizer to look for a larger-margin separating hyperplane, even if that hyperplane misclassifies more points.</a:t>
            </a:r>
          </a:p>
        </p:txBody>
      </p:sp>
    </p:spTree>
    <p:extLst>
      <p:ext uri="{BB962C8B-B14F-4D97-AF65-F5344CB8AC3E}">
        <p14:creationId xmlns:p14="http://schemas.microsoft.com/office/powerpoint/2010/main" val="27235520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229600" cy="1143000"/>
          </a:xfrm>
        </p:spPr>
        <p:txBody>
          <a:bodyPr/>
          <a:lstStyle/>
          <a:p>
            <a:pPr algn="l"/>
            <a:r>
              <a:rPr lang="en-US" b="1" dirty="0"/>
              <a:t>Effect of Margin size v/s misclassification cost</a:t>
            </a:r>
          </a:p>
        </p:txBody>
      </p:sp>
      <p:pic>
        <p:nvPicPr>
          <p:cNvPr id="3" name="Picture 2"/>
          <p:cNvPicPr>
            <a:picLocks noChangeAspect="1"/>
          </p:cNvPicPr>
          <p:nvPr/>
        </p:nvPicPr>
        <p:blipFill>
          <a:blip r:embed="rId2"/>
          <a:stretch>
            <a:fillRect/>
          </a:stretch>
        </p:blipFill>
        <p:spPr>
          <a:xfrm>
            <a:off x="1985963" y="1371600"/>
            <a:ext cx="7305675" cy="5048250"/>
          </a:xfrm>
          <a:prstGeom prst="rect">
            <a:avLst/>
          </a:prstGeom>
        </p:spPr>
      </p:pic>
    </p:spTree>
    <p:extLst>
      <p:ext uri="{BB962C8B-B14F-4D97-AF65-F5344CB8AC3E}">
        <p14:creationId xmlns:p14="http://schemas.microsoft.com/office/powerpoint/2010/main" val="42720697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229600" cy="1143000"/>
          </a:xfrm>
        </p:spPr>
        <p:txBody>
          <a:bodyPr/>
          <a:lstStyle/>
          <a:p>
            <a:pPr algn="l"/>
            <a:r>
              <a:rPr lang="en-US" b="1" dirty="0"/>
              <a:t>Effect of Margin size v/s misclassification cost</a:t>
            </a:r>
          </a:p>
        </p:txBody>
      </p:sp>
      <p:pic>
        <p:nvPicPr>
          <p:cNvPr id="3" name="Picture 2"/>
          <p:cNvPicPr>
            <a:picLocks noChangeAspect="1"/>
          </p:cNvPicPr>
          <p:nvPr/>
        </p:nvPicPr>
        <p:blipFill>
          <a:blip r:embed="rId2"/>
          <a:stretch>
            <a:fillRect/>
          </a:stretch>
        </p:blipFill>
        <p:spPr>
          <a:xfrm>
            <a:off x="1795463" y="1447801"/>
            <a:ext cx="7686675" cy="5210175"/>
          </a:xfrm>
          <a:prstGeom prst="rect">
            <a:avLst/>
          </a:prstGeom>
        </p:spPr>
      </p:pic>
    </p:spTree>
    <p:extLst>
      <p:ext uri="{BB962C8B-B14F-4D97-AF65-F5344CB8AC3E}">
        <p14:creationId xmlns:p14="http://schemas.microsoft.com/office/powerpoint/2010/main" val="4458626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9" name="Rectangle 3"/>
          <p:cNvSpPr>
            <a:spLocks noGrp="1" noChangeArrowheads="1"/>
          </p:cNvSpPr>
          <p:nvPr>
            <p:ph type="body" idx="1"/>
          </p:nvPr>
        </p:nvSpPr>
        <p:spPr>
          <a:xfrm>
            <a:off x="1676400" y="1447801"/>
            <a:ext cx="8991600" cy="4525963"/>
          </a:xfrm>
        </p:spPr>
        <p:txBody>
          <a:bodyPr>
            <a:normAutofit fontScale="77500" lnSpcReduction="20000"/>
          </a:bodyPr>
          <a:lstStyle/>
          <a:p>
            <a:r>
              <a:rPr lang="en-US" altLang="zh-CN" sz="2600" b="1" dirty="0"/>
              <a:t>Text categorization with Support Vector Machines:</a:t>
            </a:r>
            <a:br>
              <a:rPr lang="en-US" altLang="zh-CN" sz="2600" b="1" dirty="0"/>
            </a:br>
            <a:r>
              <a:rPr lang="en-US" altLang="zh-CN" sz="2600" b="1" dirty="0"/>
              <a:t>learning with many relevant features</a:t>
            </a:r>
            <a:r>
              <a:rPr lang="en-US" altLang="zh-CN" sz="2600" dirty="0"/>
              <a:t> -  </a:t>
            </a:r>
            <a:r>
              <a:rPr lang="en-US" altLang="zh-CN" sz="2400" dirty="0"/>
              <a:t>T. Joachims, ECML </a:t>
            </a:r>
          </a:p>
          <a:p>
            <a:r>
              <a:rPr lang="en-IN" sz="2400" b="1" dirty="0"/>
              <a:t>A Tutorial on Support Vector Machines for Pattern Recognition</a:t>
            </a:r>
            <a:r>
              <a:rPr lang="en-IN" sz="2400" dirty="0"/>
              <a:t>, Kluwer Academic Publishers - Christopher J.C. Burges</a:t>
            </a:r>
          </a:p>
          <a:p>
            <a:r>
              <a:rPr lang="en-US" altLang="zh-CN" sz="2400" dirty="0">
                <a:hlinkClick r:id="rId2"/>
              </a:rPr>
              <a:t>http://www.cs.utexas.edu/users/mooney/cs391L/</a:t>
            </a:r>
            <a:endParaRPr lang="en-US" altLang="zh-CN" sz="2400" dirty="0"/>
          </a:p>
          <a:p>
            <a:r>
              <a:rPr lang="en-US" sz="2400" dirty="0">
                <a:hlinkClick r:id="rId3"/>
              </a:rPr>
              <a:t>https://www.coursera.org/learn/machine-learning/home/week/7</a:t>
            </a:r>
            <a:endParaRPr lang="en-US" sz="2400" dirty="0"/>
          </a:p>
          <a:p>
            <a:r>
              <a:rPr lang="en-US" sz="2400" dirty="0"/>
              <a:t>https://towardsdatascience.com/support-vector-machine-introduction-to-machine-learning-algorithms-934a444fca47</a:t>
            </a:r>
          </a:p>
          <a:p>
            <a:r>
              <a:rPr lang="en-US" sz="2400" dirty="0">
                <a:hlinkClick r:id="rId4"/>
              </a:rPr>
              <a:t>https://data-flair.training/blogs/svm-kernel-functions/</a:t>
            </a:r>
            <a:endParaRPr lang="en-US" sz="2400" dirty="0"/>
          </a:p>
          <a:p>
            <a:r>
              <a:rPr lang="en-US" sz="2400" dirty="0">
                <a:hlinkClick r:id="rId5"/>
              </a:rPr>
              <a:t>MIT 6.034 Artificial Intelligence, Fall 2010</a:t>
            </a:r>
            <a:endParaRPr lang="en-US" sz="2400" dirty="0"/>
          </a:p>
          <a:p>
            <a:r>
              <a:rPr lang="en-US" sz="2400" dirty="0">
                <a:hlinkClick r:id="rId6"/>
              </a:rPr>
              <a:t>https://stats.stackexchange.com/questions/30042/neural-networks-vs-support-vector-machines-are-the-second-definitely-superior</a:t>
            </a:r>
            <a:endParaRPr lang="en-US" sz="2400" dirty="0"/>
          </a:p>
          <a:p>
            <a:r>
              <a:rPr lang="en-US" sz="2400" dirty="0">
                <a:hlinkClick r:id="rId7"/>
              </a:rPr>
              <a:t>https://www.sciencedirect.com/science/article/abs/pii/S0893608006002796</a:t>
            </a:r>
            <a:endParaRPr lang="en-US" sz="2400" dirty="0"/>
          </a:p>
          <a:p>
            <a:r>
              <a:rPr lang="en-US" sz="2400" dirty="0">
                <a:hlinkClick r:id="rId8"/>
              </a:rPr>
              <a:t>https://medium.com/deep-math-machine-learning-ai/chapter-3-support-vector-machine-with-math-47d6193c82be</a:t>
            </a:r>
            <a:endParaRPr lang="en-US" sz="2400" dirty="0"/>
          </a:p>
          <a:p>
            <a:r>
              <a:rPr lang="en-US" sz="2400" dirty="0">
                <a:hlinkClick r:id="rId9"/>
              </a:rPr>
              <a:t>Radial basis kernel</a:t>
            </a:r>
            <a:endParaRPr lang="en-US" sz="2400" dirty="0"/>
          </a:p>
          <a:p>
            <a:endParaRPr lang="en-US" sz="2400" dirty="0"/>
          </a:p>
          <a:p>
            <a:endParaRPr lang="en-US" sz="2400" dirty="0">
              <a:solidFill>
                <a:srgbClr val="000000"/>
              </a:solidFill>
              <a:latin typeface="Calibri" panose="020F0502020204030204" pitchFamily="34" charset="0"/>
              <a:ea typeface="Calibri" panose="020F0502020204030204" pitchFamily="34" charset="0"/>
            </a:endParaRPr>
          </a:p>
          <a:p>
            <a:pPr>
              <a:buFont typeface="Wingdings" panose="05000000000000000000" pitchFamily="2" charset="2"/>
              <a:buNone/>
            </a:pPr>
            <a:endParaRPr lang="en-US" altLang="zh-CN" sz="2400" b="1" dirty="0"/>
          </a:p>
        </p:txBody>
      </p:sp>
      <p:sp>
        <p:nvSpPr>
          <p:cNvPr id="4" name="Title 1"/>
          <p:cNvSpPr txBox="1">
            <a:spLocks/>
          </p:cNvSpPr>
          <p:nvPr/>
        </p:nvSpPr>
        <p:spPr>
          <a:xfrm>
            <a:off x="1631576" y="533400"/>
            <a:ext cx="7300664" cy="850106"/>
          </a:xfrm>
          <a:prstGeom prst="rect">
            <a:avLst/>
          </a:prstGeom>
        </p:spPr>
        <p:txBody>
          <a:bodyPr anchor="ctr"/>
          <a:lstStyle>
            <a:lvl1pPr algn="l" defTabSz="914400" rtl="0" eaLnBrk="1" latinLnBrk="0" hangingPunct="1">
              <a:spcBef>
                <a:spcPct val="0"/>
              </a:spcBef>
              <a:buNone/>
              <a:defRPr sz="3200" kern="1200">
                <a:solidFill>
                  <a:schemeClr val="tx1"/>
                </a:solidFill>
                <a:latin typeface="+mj-lt"/>
                <a:ea typeface="+mj-ea"/>
                <a:cs typeface="+mj-cs"/>
              </a:defRPr>
            </a:lvl1pPr>
          </a:lstStyle>
          <a:p>
            <a:pPr fontAlgn="auto">
              <a:spcAft>
                <a:spcPts val="0"/>
              </a:spcAft>
            </a:pPr>
            <a:r>
              <a:rPr lang="en-US" sz="4400" b="1">
                <a:solidFill>
                  <a:prstClr val="black"/>
                </a:solidFill>
              </a:rPr>
              <a:t>Good Web References for SVM</a:t>
            </a:r>
            <a:endParaRPr lang="en-US" sz="4400" b="1" dirty="0">
              <a:solidFill>
                <a:prstClr val="black"/>
              </a:solidFill>
            </a:endParaRPr>
          </a:p>
        </p:txBody>
      </p:sp>
    </p:spTree>
    <p:extLst>
      <p:ext uri="{BB962C8B-B14F-4D97-AF65-F5344CB8AC3E}">
        <p14:creationId xmlns:p14="http://schemas.microsoft.com/office/powerpoint/2010/main" val="11154282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31" name="Line 15"/>
          <p:cNvSpPr>
            <a:spLocks noChangeShapeType="1"/>
          </p:cNvSpPr>
          <p:nvPr/>
        </p:nvSpPr>
        <p:spPr bwMode="auto">
          <a:xfrm>
            <a:off x="3965359" y="2091004"/>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239632" name="Line 16"/>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39633"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34"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35"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36"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37"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38"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39"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40"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41"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42"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43"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44"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45"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46"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47"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48"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49"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50"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51"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52"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53"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54"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55"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56"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57"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58"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59"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60"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61"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62"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63"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64"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65"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66"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39667" name="Text Box 51"/>
          <p:cNvSpPr txBox="1">
            <a:spLocks noChangeArrowheads="1"/>
          </p:cNvSpPr>
          <p:nvPr/>
        </p:nvSpPr>
        <p:spPr bwMode="auto">
          <a:xfrm>
            <a:off x="6400800" y="1744437"/>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b="1" i="1" dirty="0">
                <a:solidFill>
                  <a:prstClr val="black"/>
                </a:solidFill>
                <a:latin typeface="Tahoma" panose="020B0604030504040204" pitchFamily="34" charset="0"/>
              </a:rPr>
              <a:t>f</a:t>
            </a:r>
            <a:r>
              <a:rPr lang="en-US" altLang="zh-CN" sz="2000" i="1" dirty="0">
                <a:solidFill>
                  <a:prstClr val="black"/>
                </a:solidFill>
                <a:latin typeface="Tahoma" panose="020B0604030504040204" pitchFamily="34" charset="0"/>
              </a:rPr>
              <a:t>(</a:t>
            </a:r>
            <a:r>
              <a:rPr lang="en-US" altLang="zh-CN" sz="2000" b="1" i="1" dirty="0" err="1">
                <a:solidFill>
                  <a:prstClr val="black"/>
                </a:solidFill>
                <a:latin typeface="Tahoma" panose="020B0604030504040204" pitchFamily="34" charset="0"/>
              </a:rPr>
              <a:t>x</a:t>
            </a:r>
            <a:r>
              <a:rPr lang="en-US" altLang="zh-CN" sz="2000" i="1" dirty="0" err="1">
                <a:solidFill>
                  <a:prstClr val="black"/>
                </a:solidFill>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solidFill>
                  <a:prstClr val="black"/>
                </a:solidFill>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solidFill>
                  <a:prstClr val="black"/>
                </a:solidFill>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solidFill>
                  <a:prstClr val="black"/>
                </a:solidFill>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solidFill>
                  <a:prstClr val="black"/>
                </a:solidFill>
                <a:latin typeface="Tahoma" panose="020B0604030504040204" pitchFamily="34" charset="0"/>
              </a:rPr>
              <a:t>)</a:t>
            </a:r>
          </a:p>
        </p:txBody>
      </p:sp>
      <p:sp>
        <p:nvSpPr>
          <p:cNvPr id="239668" name="Line 52"/>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39669" name="Text Box 53"/>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endParaRPr lang="en-US" altLang="en-US" sz="2000">
              <a:solidFill>
                <a:prstClr val="black"/>
              </a:solidFill>
              <a:latin typeface="Tahoma" panose="020B0604030504040204" pitchFamily="34" charset="0"/>
            </a:endParaRPr>
          </a:p>
        </p:txBody>
      </p:sp>
      <p:sp>
        <p:nvSpPr>
          <p:cNvPr id="239670" name="Text Box 54"/>
          <p:cNvSpPr txBox="1">
            <a:spLocks noChangeArrowheads="1"/>
          </p:cNvSpPr>
          <p:nvPr/>
        </p:nvSpPr>
        <p:spPr bwMode="auto">
          <a:xfrm>
            <a:off x="7924800" y="3352801"/>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a:solidFill>
                  <a:prstClr val="black"/>
                </a:solidFill>
                <a:latin typeface="Tahoma" panose="020B0604030504040204" pitchFamily="34" charset="0"/>
              </a:rPr>
              <a:t>How would you classify this data?</a:t>
            </a:r>
          </a:p>
        </p:txBody>
      </p:sp>
      <p:sp>
        <p:nvSpPr>
          <p:cNvPr id="53" name="Text Box 12"/>
          <p:cNvSpPr txBox="1">
            <a:spLocks noChangeArrowheads="1"/>
          </p:cNvSpPr>
          <p:nvPr/>
        </p:nvSpPr>
        <p:spPr bwMode="auto">
          <a:xfrm>
            <a:off x="2042430" y="2942846"/>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dirty="0">
                <a:solidFill>
                  <a:prstClr val="black"/>
                </a:solidFill>
                <a:latin typeface="Tahoma" panose="020B0604030504040204" pitchFamily="34" charset="0"/>
              </a:rPr>
              <a:t>denotes +1</a:t>
            </a:r>
          </a:p>
          <a:p>
            <a:pPr>
              <a:spcBef>
                <a:spcPct val="50000"/>
              </a:spcBef>
              <a:buClr>
                <a:prstClr val="black"/>
              </a:buClr>
            </a:pPr>
            <a:r>
              <a:rPr lang="en-US" altLang="zh-CN" sz="2000" dirty="0">
                <a:solidFill>
                  <a:prstClr val="black"/>
                </a:solidFill>
                <a:latin typeface="Tahoma" panose="020B0604030504040204" pitchFamily="34" charset="0"/>
              </a:rPr>
              <a:t>denotes -1</a:t>
            </a:r>
          </a:p>
        </p:txBody>
      </p:sp>
      <p:sp>
        <p:nvSpPr>
          <p:cNvPr id="54" name="Oval 13"/>
          <p:cNvSpPr>
            <a:spLocks noChangeAspect="1" noChangeArrowheads="1"/>
          </p:cNvSpPr>
          <p:nvPr/>
        </p:nvSpPr>
        <p:spPr bwMode="auto">
          <a:xfrm rot="4777107">
            <a:off x="1953358" y="3093513"/>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55" name="Oval 14"/>
          <p:cNvSpPr>
            <a:spLocks noChangeAspect="1" noChangeArrowheads="1"/>
          </p:cNvSpPr>
          <p:nvPr/>
        </p:nvSpPr>
        <p:spPr bwMode="auto">
          <a:xfrm rot="5895381">
            <a:off x="1912214" y="3616696"/>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56" name="Rectangle 4"/>
          <p:cNvSpPr>
            <a:spLocks noChangeArrowheads="1"/>
          </p:cNvSpPr>
          <p:nvPr/>
        </p:nvSpPr>
        <p:spPr bwMode="auto">
          <a:xfrm>
            <a:off x="1528359" y="600045"/>
            <a:ext cx="464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dirty="0">
                <a:solidFill>
                  <a:srgbClr val="1F497D"/>
                </a:solidFill>
              </a:rPr>
              <a:t> </a:t>
            </a:r>
            <a:r>
              <a:rPr lang="en-US" altLang="zh-CN" sz="4400" b="1" dirty="0">
                <a:solidFill>
                  <a:prstClr val="black"/>
                </a:solidFill>
                <a:latin typeface="Calibri"/>
                <a:cs typeface="+mj-cs"/>
              </a:rPr>
              <a:t>Linear Classifiers</a:t>
            </a:r>
          </a:p>
        </p:txBody>
      </p:sp>
    </p:spTree>
    <p:extLst>
      <p:ext uri="{BB962C8B-B14F-4D97-AF65-F5344CB8AC3E}">
        <p14:creationId xmlns:p14="http://schemas.microsoft.com/office/powerpoint/2010/main" val="3179735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0" y="1295401"/>
            <a:ext cx="9144000" cy="4696292"/>
          </a:xfrm>
        </p:spPr>
        <p:txBody>
          <a:bodyPr/>
          <a:lstStyle/>
          <a:p>
            <a:pPr lvl="1">
              <a:buFont typeface="Wingdings" panose="05000000000000000000" pitchFamily="2" charset="2"/>
              <a:buChar char="§"/>
            </a:pPr>
            <a:r>
              <a:rPr lang="en-US" sz="4000" dirty="0"/>
              <a:t>Nonlinear SVM </a:t>
            </a:r>
          </a:p>
          <a:p>
            <a:pPr lvl="1">
              <a:buFont typeface="Wingdings" panose="05000000000000000000" pitchFamily="2" charset="2"/>
              <a:buChar char="§"/>
            </a:pPr>
            <a:r>
              <a:rPr lang="en-US" sz="4000" dirty="0"/>
              <a:t>Kernel Trick</a:t>
            </a:r>
          </a:p>
          <a:p>
            <a:pPr lvl="1">
              <a:buFont typeface="Wingdings" panose="05000000000000000000" pitchFamily="2" charset="2"/>
              <a:buChar char="§"/>
            </a:pPr>
            <a:r>
              <a:rPr lang="en-US" sz="4000" dirty="0"/>
              <a:t>SVM Kernels</a:t>
            </a:r>
          </a:p>
          <a:p>
            <a:pPr lvl="1">
              <a:buFont typeface="Wingdings" panose="05000000000000000000" pitchFamily="2" charset="2"/>
              <a:buChar char="§"/>
            </a:pPr>
            <a:r>
              <a:rPr lang="en-US" sz="4000" dirty="0"/>
              <a:t>Multi-Class Problem</a:t>
            </a:r>
          </a:p>
          <a:p>
            <a:pPr lvl="1">
              <a:buFont typeface="Wingdings" panose="05000000000000000000" pitchFamily="2" charset="2"/>
              <a:buChar char="§"/>
            </a:pPr>
            <a:r>
              <a:rPr lang="en-US" sz="4000"/>
              <a:t>SVM </a:t>
            </a:r>
            <a:r>
              <a:rPr lang="en-US" sz="4000" dirty="0"/>
              <a:t>Applications</a:t>
            </a:r>
          </a:p>
          <a:p>
            <a:pPr marL="457200" lvl="1" indent="0">
              <a:buNone/>
            </a:pPr>
            <a:endParaRPr lang="en-US" sz="4000" dirty="0"/>
          </a:p>
          <a:p>
            <a:pPr lvl="1">
              <a:buFont typeface="Wingdings" panose="05000000000000000000" pitchFamily="2" charset="2"/>
              <a:buChar char="§"/>
            </a:pPr>
            <a:endParaRPr lang="en-IN" sz="4000" dirty="0"/>
          </a:p>
        </p:txBody>
      </p:sp>
      <p:sp>
        <p:nvSpPr>
          <p:cNvPr id="3" name="Content Placeholder 2"/>
          <p:cNvSpPr>
            <a:spLocks noGrp="1"/>
          </p:cNvSpPr>
          <p:nvPr>
            <p:ph sz="quarter" idx="10"/>
          </p:nvPr>
        </p:nvSpPr>
        <p:spPr/>
        <p:txBody>
          <a:bodyPr>
            <a:normAutofit/>
          </a:bodyPr>
          <a:lstStyle/>
          <a:p>
            <a:r>
              <a:rPr lang="en-US" sz="4400"/>
              <a:t>SVM - II</a:t>
            </a:r>
            <a:endParaRPr lang="en-US" sz="4400" dirty="0"/>
          </a:p>
        </p:txBody>
      </p:sp>
    </p:spTree>
    <p:extLst>
      <p:ext uri="{BB962C8B-B14F-4D97-AF65-F5344CB8AC3E}">
        <p14:creationId xmlns:p14="http://schemas.microsoft.com/office/powerpoint/2010/main" val="21944820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300" name="Rectangle 4"/>
          <p:cNvSpPr>
            <a:spLocks noChangeArrowheads="1"/>
          </p:cNvSpPr>
          <p:nvPr/>
        </p:nvSpPr>
        <p:spPr bwMode="auto">
          <a:xfrm>
            <a:off x="1689287" y="604045"/>
            <a:ext cx="480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sz="4400" b="1" dirty="0">
                <a:solidFill>
                  <a:schemeClr val="tx1"/>
                </a:solidFill>
                <a:latin typeface="+mj-lt"/>
                <a:ea typeface="+mj-ea"/>
                <a:cs typeface="+mj-cs"/>
              </a:rPr>
              <a:t>Non-linear SVMs</a:t>
            </a:r>
          </a:p>
        </p:txBody>
      </p:sp>
      <p:sp>
        <p:nvSpPr>
          <p:cNvPr id="311301" name="Rectangle 5"/>
          <p:cNvSpPr>
            <a:spLocks noChangeArrowheads="1"/>
          </p:cNvSpPr>
          <p:nvPr/>
        </p:nvSpPr>
        <p:spPr bwMode="auto">
          <a:xfrm>
            <a:off x="1817688" y="13716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400" dirty="0"/>
              <a:t>Datasets that are linearly separable with some noise soft margin work out great:</a:t>
            </a:r>
          </a:p>
          <a:p>
            <a:endParaRPr lang="en-US" altLang="zh-CN" sz="2400" dirty="0"/>
          </a:p>
          <a:p>
            <a:r>
              <a:rPr lang="en-US" altLang="zh-CN" sz="2400" dirty="0"/>
              <a:t>But what are we going to do if the dataset is just too hard? </a:t>
            </a:r>
          </a:p>
          <a:p>
            <a:endParaRPr lang="en-US" altLang="zh-CN" sz="2400" dirty="0"/>
          </a:p>
          <a:p>
            <a:r>
              <a:rPr lang="en-US" altLang="zh-CN" sz="2400" dirty="0"/>
              <a:t>How about</a:t>
            </a:r>
            <a:r>
              <a:rPr lang="en-US" altLang="zh-CN" sz="2400" dirty="0">
                <a:latin typeface="Times New Roman" panose="02020603050405020304" pitchFamily="18" charset="0"/>
              </a:rPr>
              <a:t>…</a:t>
            </a:r>
            <a:r>
              <a:rPr lang="en-US" altLang="zh-CN" sz="2400" dirty="0"/>
              <a:t> mapping data to a higher-dimensional space:</a:t>
            </a:r>
          </a:p>
        </p:txBody>
      </p:sp>
      <p:sp>
        <p:nvSpPr>
          <p:cNvPr id="311305" name="Text Box 9"/>
          <p:cNvSpPr txBox="1">
            <a:spLocks noChangeArrowheads="1"/>
          </p:cNvSpPr>
          <p:nvPr/>
        </p:nvSpPr>
        <p:spPr bwMode="auto">
          <a:xfrm>
            <a:off x="5105400" y="5638800"/>
            <a:ext cx="3429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Times New Roman" panose="02020603050405020304" pitchFamily="18" charset="0"/>
              </a:rPr>
              <a:t>0</a:t>
            </a:r>
          </a:p>
        </p:txBody>
      </p:sp>
      <p:sp>
        <p:nvSpPr>
          <p:cNvPr id="311317" name="Text Box 21"/>
          <p:cNvSpPr txBox="1">
            <a:spLocks noChangeArrowheads="1"/>
          </p:cNvSpPr>
          <p:nvPr/>
        </p:nvSpPr>
        <p:spPr bwMode="auto">
          <a:xfrm>
            <a:off x="7162800" y="5715000"/>
            <a:ext cx="457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nvGrpSpPr>
          <p:cNvPr id="311318" name="Group 22"/>
          <p:cNvGrpSpPr>
            <a:grpSpLocks/>
          </p:cNvGrpSpPr>
          <p:nvPr/>
        </p:nvGrpSpPr>
        <p:grpSpPr bwMode="auto">
          <a:xfrm>
            <a:off x="3333750" y="3178969"/>
            <a:ext cx="4286250" cy="395288"/>
            <a:chOff x="1056" y="2322"/>
            <a:chExt cx="2700" cy="249"/>
          </a:xfrm>
        </p:grpSpPr>
        <p:sp>
          <p:nvSpPr>
            <p:cNvPr id="311319" name="Line 23"/>
            <p:cNvSpPr>
              <a:spLocks noChangeShapeType="1"/>
            </p:cNvSpPr>
            <p:nvPr/>
          </p:nvSpPr>
          <p:spPr bwMode="auto">
            <a:xfrm>
              <a:off x="1056" y="23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20" name="AutoShape 24"/>
            <p:cNvSpPr>
              <a:spLocks noChangeArrowheads="1"/>
            </p:cNvSpPr>
            <p:nvPr/>
          </p:nvSpPr>
          <p:spPr bwMode="auto">
            <a:xfrm>
              <a:off x="133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21" name="Line 25"/>
            <p:cNvSpPr>
              <a:spLocks noChangeShapeType="1"/>
            </p:cNvSpPr>
            <p:nvPr/>
          </p:nvSpPr>
          <p:spPr bwMode="auto">
            <a:xfrm>
              <a:off x="2196" y="23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22" name="Text Box 26"/>
            <p:cNvSpPr txBox="1">
              <a:spLocks noChangeArrowheads="1"/>
            </p:cNvSpPr>
            <p:nvPr/>
          </p:nvSpPr>
          <p:spPr bwMode="auto">
            <a:xfrm>
              <a:off x="2106" y="2358"/>
              <a:ext cx="21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Times New Roman" panose="02020603050405020304" pitchFamily="18" charset="0"/>
                </a:rPr>
                <a:t>0</a:t>
              </a:r>
            </a:p>
          </p:txBody>
        </p:sp>
        <p:sp>
          <p:nvSpPr>
            <p:cNvPr id="311323" name="AutoShape 27"/>
            <p:cNvSpPr>
              <a:spLocks noChangeArrowheads="1"/>
            </p:cNvSpPr>
            <p:nvPr/>
          </p:nvSpPr>
          <p:spPr bwMode="auto">
            <a:xfrm>
              <a:off x="1563"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24" name="AutoShape 28"/>
            <p:cNvSpPr>
              <a:spLocks noChangeArrowheads="1"/>
            </p:cNvSpPr>
            <p:nvPr/>
          </p:nvSpPr>
          <p:spPr bwMode="auto">
            <a:xfrm>
              <a:off x="18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25" name="AutoShape 29"/>
            <p:cNvSpPr>
              <a:spLocks noChangeArrowheads="1"/>
            </p:cNvSpPr>
            <p:nvPr/>
          </p:nvSpPr>
          <p:spPr bwMode="auto">
            <a:xfrm>
              <a:off x="1995"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26" name="AutoShape 30"/>
            <p:cNvSpPr>
              <a:spLocks noChangeArrowheads="1"/>
            </p:cNvSpPr>
            <p:nvPr/>
          </p:nvSpPr>
          <p:spPr bwMode="auto">
            <a:xfrm>
              <a:off x="2535"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27" name="AutoShape 31"/>
            <p:cNvSpPr>
              <a:spLocks noChangeArrowheads="1"/>
            </p:cNvSpPr>
            <p:nvPr/>
          </p:nvSpPr>
          <p:spPr bwMode="auto">
            <a:xfrm>
              <a:off x="2679"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28" name="AutoShape 32"/>
            <p:cNvSpPr>
              <a:spLocks noChangeArrowheads="1"/>
            </p:cNvSpPr>
            <p:nvPr/>
          </p:nvSpPr>
          <p:spPr bwMode="auto">
            <a:xfrm>
              <a:off x="2451" y="23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29" name="AutoShape 33"/>
            <p:cNvSpPr>
              <a:spLocks noChangeArrowheads="1"/>
            </p:cNvSpPr>
            <p:nvPr/>
          </p:nvSpPr>
          <p:spPr bwMode="auto">
            <a:xfrm>
              <a:off x="2919"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30" name="AutoShape 34"/>
            <p:cNvSpPr>
              <a:spLocks noChangeArrowheads="1"/>
            </p:cNvSpPr>
            <p:nvPr/>
          </p:nvSpPr>
          <p:spPr bwMode="auto">
            <a:xfrm>
              <a:off x="3063" y="23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31" name="AutoShape 35"/>
            <p:cNvSpPr>
              <a:spLocks noChangeArrowheads="1"/>
            </p:cNvSpPr>
            <p:nvPr/>
          </p:nvSpPr>
          <p:spPr bwMode="auto">
            <a:xfrm>
              <a:off x="3375" y="23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32" name="Text Box 36"/>
            <p:cNvSpPr txBox="1">
              <a:spLocks noChangeArrowheads="1"/>
            </p:cNvSpPr>
            <p:nvPr/>
          </p:nvSpPr>
          <p:spPr bwMode="auto">
            <a:xfrm>
              <a:off x="3468" y="2322"/>
              <a:ext cx="28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i="1" dirty="0">
                  <a:latin typeface="Times New Roman" panose="02020603050405020304" pitchFamily="18" charset="0"/>
                </a:rPr>
                <a:t>x</a:t>
              </a:r>
              <a:endParaRPr lang="en-US" altLang="zh-CN" i="1" baseline="30000" dirty="0">
                <a:latin typeface="Times New Roman" panose="02020603050405020304" pitchFamily="18" charset="0"/>
              </a:endParaRPr>
            </a:p>
          </p:txBody>
        </p:sp>
      </p:grpSp>
      <p:grpSp>
        <p:nvGrpSpPr>
          <p:cNvPr id="311333" name="Group 37"/>
          <p:cNvGrpSpPr>
            <a:grpSpLocks/>
          </p:cNvGrpSpPr>
          <p:nvPr/>
        </p:nvGrpSpPr>
        <p:grpSpPr bwMode="auto">
          <a:xfrm>
            <a:off x="4357688" y="2043114"/>
            <a:ext cx="4324350" cy="614363"/>
            <a:chOff x="1056" y="1284"/>
            <a:chExt cx="2724" cy="387"/>
          </a:xfrm>
        </p:grpSpPr>
        <p:sp>
          <p:nvSpPr>
            <p:cNvPr id="311334" name="Line 38"/>
            <p:cNvSpPr>
              <a:spLocks noChangeShapeType="1"/>
            </p:cNvSpPr>
            <p:nvPr/>
          </p:nvSpPr>
          <p:spPr bwMode="auto">
            <a:xfrm>
              <a:off x="1056" y="1458"/>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35" name="AutoShape 39"/>
            <p:cNvSpPr>
              <a:spLocks noChangeArrowheads="1"/>
            </p:cNvSpPr>
            <p:nvPr/>
          </p:nvSpPr>
          <p:spPr bwMode="auto">
            <a:xfrm>
              <a:off x="133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36" name="Line 40"/>
            <p:cNvSpPr>
              <a:spLocks noChangeShapeType="1"/>
            </p:cNvSpPr>
            <p:nvPr/>
          </p:nvSpPr>
          <p:spPr bwMode="auto">
            <a:xfrm>
              <a:off x="2196" y="1422"/>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37" name="Text Box 41"/>
            <p:cNvSpPr txBox="1">
              <a:spLocks noChangeArrowheads="1"/>
            </p:cNvSpPr>
            <p:nvPr/>
          </p:nvSpPr>
          <p:spPr bwMode="auto">
            <a:xfrm>
              <a:off x="2106" y="1458"/>
              <a:ext cx="21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Times New Roman" panose="02020603050405020304" pitchFamily="18" charset="0"/>
                </a:rPr>
                <a:t>0</a:t>
              </a:r>
            </a:p>
          </p:txBody>
        </p:sp>
        <p:sp>
          <p:nvSpPr>
            <p:cNvPr id="311338" name="AutoShape 42"/>
            <p:cNvSpPr>
              <a:spLocks noChangeArrowheads="1"/>
            </p:cNvSpPr>
            <p:nvPr/>
          </p:nvSpPr>
          <p:spPr bwMode="auto">
            <a:xfrm>
              <a:off x="1563" y="142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39" name="AutoShape 43"/>
            <p:cNvSpPr>
              <a:spLocks noChangeArrowheads="1"/>
            </p:cNvSpPr>
            <p:nvPr/>
          </p:nvSpPr>
          <p:spPr bwMode="auto">
            <a:xfrm>
              <a:off x="1863"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40" name="AutoShape 44"/>
            <p:cNvSpPr>
              <a:spLocks noChangeArrowheads="1"/>
            </p:cNvSpPr>
            <p:nvPr/>
          </p:nvSpPr>
          <p:spPr bwMode="auto">
            <a:xfrm>
              <a:off x="1995" y="143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41" name="AutoShape 45"/>
            <p:cNvSpPr>
              <a:spLocks noChangeArrowheads="1"/>
            </p:cNvSpPr>
            <p:nvPr/>
          </p:nvSpPr>
          <p:spPr bwMode="auto">
            <a:xfrm>
              <a:off x="2535"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42" name="AutoShape 46"/>
            <p:cNvSpPr>
              <a:spLocks noChangeArrowheads="1"/>
            </p:cNvSpPr>
            <p:nvPr/>
          </p:nvSpPr>
          <p:spPr bwMode="auto">
            <a:xfrm>
              <a:off x="2679"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43" name="AutoShape 47"/>
            <p:cNvSpPr>
              <a:spLocks noChangeArrowheads="1"/>
            </p:cNvSpPr>
            <p:nvPr/>
          </p:nvSpPr>
          <p:spPr bwMode="auto">
            <a:xfrm>
              <a:off x="2451" y="143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44" name="Line 48"/>
            <p:cNvSpPr>
              <a:spLocks noChangeShapeType="1"/>
            </p:cNvSpPr>
            <p:nvPr/>
          </p:nvSpPr>
          <p:spPr bwMode="auto">
            <a:xfrm>
              <a:off x="2268" y="1302"/>
              <a:ext cx="0" cy="34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45" name="Oval 49"/>
            <p:cNvSpPr>
              <a:spLocks noChangeArrowheads="1"/>
            </p:cNvSpPr>
            <p:nvPr/>
          </p:nvSpPr>
          <p:spPr bwMode="auto">
            <a:xfrm>
              <a:off x="2405" y="1393"/>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46" name="Oval 50"/>
            <p:cNvSpPr>
              <a:spLocks noChangeArrowheads="1"/>
            </p:cNvSpPr>
            <p:nvPr/>
          </p:nvSpPr>
          <p:spPr bwMode="auto">
            <a:xfrm>
              <a:off x="1955" y="1387"/>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47" name="Line 51"/>
            <p:cNvSpPr>
              <a:spLocks noChangeShapeType="1"/>
            </p:cNvSpPr>
            <p:nvPr/>
          </p:nvSpPr>
          <p:spPr bwMode="auto">
            <a:xfrm flipH="1" flipV="1">
              <a:off x="247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48" name="Line 52"/>
            <p:cNvSpPr>
              <a:spLocks noChangeShapeType="1"/>
            </p:cNvSpPr>
            <p:nvPr/>
          </p:nvSpPr>
          <p:spPr bwMode="auto">
            <a:xfrm flipH="1" flipV="1">
              <a:off x="2025" y="1284"/>
              <a:ext cx="6" cy="377"/>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49" name="Text Box 53"/>
            <p:cNvSpPr txBox="1">
              <a:spLocks noChangeArrowheads="1"/>
            </p:cNvSpPr>
            <p:nvPr/>
          </p:nvSpPr>
          <p:spPr bwMode="auto">
            <a:xfrm>
              <a:off x="3492" y="1410"/>
              <a:ext cx="28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i="1">
                  <a:latin typeface="Times New Roman" panose="02020603050405020304" pitchFamily="18" charset="0"/>
                </a:rPr>
                <a:t>x</a:t>
              </a:r>
              <a:endParaRPr lang="en-US" altLang="zh-CN" i="1" baseline="30000">
                <a:latin typeface="Times New Roman" panose="02020603050405020304" pitchFamily="18" charset="0"/>
              </a:endParaRPr>
            </a:p>
          </p:txBody>
        </p:sp>
      </p:grpSp>
      <p:grpSp>
        <p:nvGrpSpPr>
          <p:cNvPr id="311356" name="Group 60"/>
          <p:cNvGrpSpPr>
            <a:grpSpLocks/>
          </p:cNvGrpSpPr>
          <p:nvPr/>
        </p:nvGrpSpPr>
        <p:grpSpPr bwMode="auto">
          <a:xfrm>
            <a:off x="3429001" y="3962401"/>
            <a:ext cx="4352925" cy="1827213"/>
            <a:chOff x="1122" y="2874"/>
            <a:chExt cx="2742" cy="1151"/>
          </a:xfrm>
        </p:grpSpPr>
        <p:sp>
          <p:nvSpPr>
            <p:cNvPr id="311302" name="Line 6"/>
            <p:cNvSpPr>
              <a:spLocks noChangeShapeType="1"/>
            </p:cNvSpPr>
            <p:nvPr/>
          </p:nvSpPr>
          <p:spPr bwMode="auto">
            <a:xfrm>
              <a:off x="1122" y="3900"/>
              <a:ext cx="2496" cy="0"/>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03" name="AutoShape 7"/>
            <p:cNvSpPr>
              <a:spLocks noChangeArrowheads="1"/>
            </p:cNvSpPr>
            <p:nvPr/>
          </p:nvSpPr>
          <p:spPr bwMode="auto">
            <a:xfrm>
              <a:off x="1437" y="32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04" name="Line 8"/>
            <p:cNvSpPr>
              <a:spLocks noChangeShapeType="1"/>
            </p:cNvSpPr>
            <p:nvPr/>
          </p:nvSpPr>
          <p:spPr bwMode="auto">
            <a:xfrm>
              <a:off x="2262" y="3864"/>
              <a:ext cx="0" cy="72"/>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06" name="AutoShape 10"/>
            <p:cNvSpPr>
              <a:spLocks noChangeArrowheads="1"/>
            </p:cNvSpPr>
            <p:nvPr/>
          </p:nvSpPr>
          <p:spPr bwMode="auto">
            <a:xfrm>
              <a:off x="1641" y="3557"/>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07" name="AutoShape 11"/>
            <p:cNvSpPr>
              <a:spLocks noChangeArrowheads="1"/>
            </p:cNvSpPr>
            <p:nvPr/>
          </p:nvSpPr>
          <p:spPr bwMode="auto">
            <a:xfrm>
              <a:off x="1929" y="375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08" name="AutoShape 12"/>
            <p:cNvSpPr>
              <a:spLocks noChangeArrowheads="1"/>
            </p:cNvSpPr>
            <p:nvPr/>
          </p:nvSpPr>
          <p:spPr bwMode="auto">
            <a:xfrm>
              <a:off x="2073" y="3815"/>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09" name="AutoShape 13"/>
            <p:cNvSpPr>
              <a:spLocks noChangeArrowheads="1"/>
            </p:cNvSpPr>
            <p:nvPr/>
          </p:nvSpPr>
          <p:spPr bwMode="auto">
            <a:xfrm>
              <a:off x="2601" y="3761"/>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10" name="AutoShape 14"/>
            <p:cNvSpPr>
              <a:spLocks noChangeArrowheads="1"/>
            </p:cNvSpPr>
            <p:nvPr/>
          </p:nvSpPr>
          <p:spPr bwMode="auto">
            <a:xfrm>
              <a:off x="2745" y="3647"/>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11" name="AutoShape 15"/>
            <p:cNvSpPr>
              <a:spLocks noChangeArrowheads="1"/>
            </p:cNvSpPr>
            <p:nvPr/>
          </p:nvSpPr>
          <p:spPr bwMode="auto">
            <a:xfrm>
              <a:off x="2481" y="3803"/>
              <a:ext cx="56" cy="56"/>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12" name="AutoShape 16"/>
            <p:cNvSpPr>
              <a:spLocks noChangeArrowheads="1"/>
            </p:cNvSpPr>
            <p:nvPr/>
          </p:nvSpPr>
          <p:spPr bwMode="auto">
            <a:xfrm>
              <a:off x="2985" y="3443"/>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13" name="AutoShape 17"/>
            <p:cNvSpPr>
              <a:spLocks noChangeArrowheads="1"/>
            </p:cNvSpPr>
            <p:nvPr/>
          </p:nvSpPr>
          <p:spPr bwMode="auto">
            <a:xfrm>
              <a:off x="3165" y="325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14" name="AutoShape 18"/>
            <p:cNvSpPr>
              <a:spLocks noChangeArrowheads="1"/>
            </p:cNvSpPr>
            <p:nvPr/>
          </p:nvSpPr>
          <p:spPr bwMode="auto">
            <a:xfrm>
              <a:off x="3429" y="2921"/>
              <a:ext cx="56" cy="56"/>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15" name="Line 19"/>
            <p:cNvSpPr>
              <a:spLocks noChangeShapeType="1"/>
            </p:cNvSpPr>
            <p:nvPr/>
          </p:nvSpPr>
          <p:spPr bwMode="auto">
            <a:xfrm flipV="1">
              <a:off x="2262" y="2988"/>
              <a:ext cx="0" cy="936"/>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16" name="Text Box 20"/>
            <p:cNvSpPr txBox="1">
              <a:spLocks noChangeArrowheads="1"/>
            </p:cNvSpPr>
            <p:nvPr/>
          </p:nvSpPr>
          <p:spPr bwMode="auto">
            <a:xfrm>
              <a:off x="2262" y="2874"/>
              <a:ext cx="28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i="1" dirty="0">
                  <a:latin typeface="Times New Roman" panose="02020603050405020304" pitchFamily="18" charset="0"/>
                </a:rPr>
                <a:t>x</a:t>
              </a:r>
              <a:r>
                <a:rPr lang="en-US" altLang="zh-CN" i="1" baseline="30000" dirty="0">
                  <a:latin typeface="Times New Roman" panose="02020603050405020304" pitchFamily="18" charset="0"/>
                </a:rPr>
                <a:t>2</a:t>
              </a:r>
            </a:p>
          </p:txBody>
        </p:sp>
        <p:sp>
          <p:nvSpPr>
            <p:cNvPr id="311350" name="Line 54"/>
            <p:cNvSpPr>
              <a:spLocks noChangeShapeType="1"/>
            </p:cNvSpPr>
            <p:nvPr/>
          </p:nvSpPr>
          <p:spPr bwMode="auto">
            <a:xfrm flipV="1">
              <a:off x="1860" y="3180"/>
              <a:ext cx="2004" cy="816"/>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51" name="Line 55"/>
            <p:cNvSpPr>
              <a:spLocks noChangeShapeType="1"/>
            </p:cNvSpPr>
            <p:nvPr/>
          </p:nvSpPr>
          <p:spPr bwMode="auto">
            <a:xfrm flipV="1">
              <a:off x="1857" y="3132"/>
              <a:ext cx="1962" cy="809"/>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52" name="Line 56"/>
            <p:cNvSpPr>
              <a:spLocks noChangeShapeType="1"/>
            </p:cNvSpPr>
            <p:nvPr/>
          </p:nvSpPr>
          <p:spPr bwMode="auto">
            <a:xfrm flipV="1">
              <a:off x="1929" y="3240"/>
              <a:ext cx="1926" cy="785"/>
            </a:xfrm>
            <a:prstGeom prst="line">
              <a:avLst/>
            </a:prstGeom>
            <a:noFill/>
            <a:ln w="9525" cap="rnd">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53" name="Oval 57"/>
            <p:cNvSpPr>
              <a:spLocks noChangeArrowheads="1"/>
            </p:cNvSpPr>
            <p:nvPr/>
          </p:nvSpPr>
          <p:spPr bwMode="auto">
            <a:xfrm>
              <a:off x="2945" y="3403"/>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54" name="Oval 58"/>
            <p:cNvSpPr>
              <a:spLocks noChangeArrowheads="1"/>
            </p:cNvSpPr>
            <p:nvPr/>
          </p:nvSpPr>
          <p:spPr bwMode="auto">
            <a:xfrm>
              <a:off x="2699" y="3601"/>
              <a:ext cx="144" cy="138"/>
            </a:xfrm>
            <a:prstGeom prst="ellipse">
              <a:avLst/>
            </a:prstGeom>
            <a:noFill/>
            <a:ln w="19050"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355" name="Oval 59"/>
            <p:cNvSpPr>
              <a:spLocks noChangeArrowheads="1"/>
            </p:cNvSpPr>
            <p:nvPr/>
          </p:nvSpPr>
          <p:spPr bwMode="auto">
            <a:xfrm>
              <a:off x="2027" y="3775"/>
              <a:ext cx="144" cy="138"/>
            </a:xfrm>
            <a:prstGeom prst="ellipse">
              <a:avLst/>
            </a:prstGeom>
            <a:noFill/>
            <a:ln w="1905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1132305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4" name="Rectangle 4"/>
          <p:cNvSpPr>
            <a:spLocks noChangeArrowheads="1"/>
          </p:cNvSpPr>
          <p:nvPr/>
        </p:nvSpPr>
        <p:spPr bwMode="auto">
          <a:xfrm>
            <a:off x="1565275" y="268287"/>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sz="4000" b="1" dirty="0">
                <a:solidFill>
                  <a:schemeClr val="tx1"/>
                </a:solidFill>
                <a:latin typeface="+mj-lt"/>
                <a:ea typeface="+mj-ea"/>
                <a:cs typeface="+mj-cs"/>
              </a:rPr>
              <a:t>Non-linear SVMs: </a:t>
            </a:r>
          </a:p>
          <a:p>
            <a:r>
              <a:rPr lang="en-US" altLang="zh-CN" sz="4000" b="1" dirty="0">
                <a:solidFill>
                  <a:schemeClr val="tx1"/>
                </a:solidFill>
                <a:latin typeface="+mj-lt"/>
                <a:ea typeface="+mj-ea"/>
                <a:cs typeface="+mj-cs"/>
              </a:rPr>
              <a:t>Feature spaces</a:t>
            </a:r>
          </a:p>
        </p:txBody>
      </p:sp>
      <p:sp>
        <p:nvSpPr>
          <p:cNvPr id="312325" name="Rectangle 5"/>
          <p:cNvSpPr>
            <a:spLocks noChangeArrowheads="1"/>
          </p:cNvSpPr>
          <p:nvPr/>
        </p:nvSpPr>
        <p:spPr bwMode="auto">
          <a:xfrm>
            <a:off x="1565275" y="1366838"/>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669925" indent="-325438" algn="l">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022350" indent="-350838" algn="l">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339850" indent="-315913" algn="l">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1681163" indent="-339725" algn="l">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1383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5955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0527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509963" indent="-339725"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2400" dirty="0"/>
              <a:t>General idea:   the original input space can always be mapped to some higher-dimensional feature space where the training set is separable:</a:t>
            </a:r>
          </a:p>
        </p:txBody>
      </p:sp>
      <p:sp>
        <p:nvSpPr>
          <p:cNvPr id="312326" name="Line 6"/>
          <p:cNvSpPr>
            <a:spLocks noChangeShapeType="1"/>
          </p:cNvSpPr>
          <p:nvPr/>
        </p:nvSpPr>
        <p:spPr bwMode="auto">
          <a:xfrm flipV="1">
            <a:off x="3592513" y="255905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27" name="Line 7"/>
          <p:cNvSpPr>
            <a:spLocks noChangeShapeType="1"/>
          </p:cNvSpPr>
          <p:nvPr/>
        </p:nvSpPr>
        <p:spPr bwMode="auto">
          <a:xfrm flipV="1">
            <a:off x="1971676" y="4170363"/>
            <a:ext cx="33194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28" name="AutoShape 8"/>
          <p:cNvSpPr>
            <a:spLocks noChangeArrowheads="1"/>
          </p:cNvSpPr>
          <p:nvPr/>
        </p:nvSpPr>
        <p:spPr bwMode="auto">
          <a:xfrm>
            <a:off x="3622675" y="33909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29" name="AutoShape 9"/>
          <p:cNvSpPr>
            <a:spLocks noChangeArrowheads="1"/>
          </p:cNvSpPr>
          <p:nvPr/>
        </p:nvSpPr>
        <p:spPr bwMode="auto">
          <a:xfrm>
            <a:off x="3048000" y="37480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0" name="AutoShape 10"/>
          <p:cNvSpPr>
            <a:spLocks noChangeArrowheads="1"/>
          </p:cNvSpPr>
          <p:nvPr/>
        </p:nvSpPr>
        <p:spPr bwMode="auto">
          <a:xfrm>
            <a:off x="3200400" y="4294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1" name="AutoShape 11"/>
          <p:cNvSpPr>
            <a:spLocks noChangeArrowheads="1"/>
          </p:cNvSpPr>
          <p:nvPr/>
        </p:nvSpPr>
        <p:spPr bwMode="auto">
          <a:xfrm>
            <a:off x="3733800" y="47704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2" name="AutoShape 12"/>
          <p:cNvSpPr>
            <a:spLocks noChangeArrowheads="1"/>
          </p:cNvSpPr>
          <p:nvPr/>
        </p:nvSpPr>
        <p:spPr bwMode="auto">
          <a:xfrm>
            <a:off x="3314700" y="34369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3" name="AutoShape 13"/>
          <p:cNvSpPr>
            <a:spLocks noChangeArrowheads="1"/>
          </p:cNvSpPr>
          <p:nvPr/>
        </p:nvSpPr>
        <p:spPr bwMode="auto">
          <a:xfrm>
            <a:off x="2819400" y="40655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4" name="AutoShape 14"/>
          <p:cNvSpPr>
            <a:spLocks noChangeArrowheads="1"/>
          </p:cNvSpPr>
          <p:nvPr/>
        </p:nvSpPr>
        <p:spPr bwMode="auto">
          <a:xfrm>
            <a:off x="3238500" y="48085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5" name="AutoShape 15"/>
          <p:cNvSpPr>
            <a:spLocks noChangeArrowheads="1"/>
          </p:cNvSpPr>
          <p:nvPr/>
        </p:nvSpPr>
        <p:spPr bwMode="auto">
          <a:xfrm>
            <a:off x="3733800" y="38369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6" name="AutoShape 16"/>
          <p:cNvSpPr>
            <a:spLocks noChangeArrowheads="1"/>
          </p:cNvSpPr>
          <p:nvPr/>
        </p:nvSpPr>
        <p:spPr bwMode="auto">
          <a:xfrm>
            <a:off x="4635500" y="3824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7" name="AutoShape 17"/>
          <p:cNvSpPr>
            <a:spLocks noChangeArrowheads="1"/>
          </p:cNvSpPr>
          <p:nvPr/>
        </p:nvSpPr>
        <p:spPr bwMode="auto">
          <a:xfrm>
            <a:off x="4495800" y="50371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8" name="AutoShape 18"/>
          <p:cNvSpPr>
            <a:spLocks noChangeArrowheads="1"/>
          </p:cNvSpPr>
          <p:nvPr/>
        </p:nvSpPr>
        <p:spPr bwMode="auto">
          <a:xfrm>
            <a:off x="2247900" y="3951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39" name="AutoShape 19"/>
          <p:cNvSpPr>
            <a:spLocks noChangeArrowheads="1"/>
          </p:cNvSpPr>
          <p:nvPr/>
        </p:nvSpPr>
        <p:spPr bwMode="auto">
          <a:xfrm>
            <a:off x="3759200" y="5405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40" name="AutoShape 20"/>
          <p:cNvSpPr>
            <a:spLocks noChangeArrowheads="1"/>
          </p:cNvSpPr>
          <p:nvPr/>
        </p:nvSpPr>
        <p:spPr bwMode="auto">
          <a:xfrm>
            <a:off x="4724400" y="45608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41" name="AutoShape 21"/>
          <p:cNvSpPr>
            <a:spLocks noChangeArrowheads="1"/>
          </p:cNvSpPr>
          <p:nvPr/>
        </p:nvSpPr>
        <p:spPr bwMode="auto">
          <a:xfrm>
            <a:off x="2787650" y="51006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42" name="AutoShape 22"/>
          <p:cNvSpPr>
            <a:spLocks noChangeArrowheads="1"/>
          </p:cNvSpPr>
          <p:nvPr/>
        </p:nvSpPr>
        <p:spPr bwMode="auto">
          <a:xfrm>
            <a:off x="2476500" y="4618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43" name="AutoShape 23"/>
          <p:cNvSpPr>
            <a:spLocks noChangeArrowheads="1"/>
          </p:cNvSpPr>
          <p:nvPr/>
        </p:nvSpPr>
        <p:spPr bwMode="auto">
          <a:xfrm>
            <a:off x="2533650" y="30940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44" name="AutoShape 24"/>
          <p:cNvSpPr>
            <a:spLocks noChangeArrowheads="1"/>
          </p:cNvSpPr>
          <p:nvPr/>
        </p:nvSpPr>
        <p:spPr bwMode="auto">
          <a:xfrm>
            <a:off x="4029075" y="422910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45" name="AutoShape 25"/>
          <p:cNvSpPr>
            <a:spLocks noChangeArrowheads="1"/>
          </p:cNvSpPr>
          <p:nvPr/>
        </p:nvSpPr>
        <p:spPr bwMode="auto">
          <a:xfrm>
            <a:off x="3648075" y="436245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46" name="AutoShape 26"/>
          <p:cNvSpPr>
            <a:spLocks noChangeArrowheads="1"/>
          </p:cNvSpPr>
          <p:nvPr/>
        </p:nvSpPr>
        <p:spPr bwMode="auto">
          <a:xfrm>
            <a:off x="3933825" y="312420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47" name="Oval 27"/>
          <p:cNvSpPr>
            <a:spLocks noChangeArrowheads="1"/>
          </p:cNvSpPr>
          <p:nvPr/>
        </p:nvSpPr>
        <p:spPr bwMode="auto">
          <a:xfrm>
            <a:off x="2638425" y="3209925"/>
            <a:ext cx="1885950" cy="1905000"/>
          </a:xfrm>
          <a:prstGeom prst="ellipse">
            <a:avLst/>
          </a:prstGeom>
          <a:noFill/>
          <a:ln w="15875" algn="ctr">
            <a:solidFill>
              <a:schemeClr val="tx2"/>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48" name="AutoShape 28"/>
          <p:cNvSpPr>
            <a:spLocks noChangeArrowheads="1"/>
          </p:cNvSpPr>
          <p:nvPr/>
        </p:nvSpPr>
        <p:spPr bwMode="auto">
          <a:xfrm>
            <a:off x="2686050"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49" name="AutoShape 29"/>
          <p:cNvSpPr>
            <a:spLocks noChangeArrowheads="1"/>
          </p:cNvSpPr>
          <p:nvPr/>
        </p:nvSpPr>
        <p:spPr bwMode="auto">
          <a:xfrm>
            <a:off x="4610100" y="3227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50" name="Line 30"/>
          <p:cNvSpPr>
            <a:spLocks noChangeShapeType="1"/>
          </p:cNvSpPr>
          <p:nvPr/>
        </p:nvSpPr>
        <p:spPr bwMode="auto">
          <a:xfrm flipH="1" flipV="1">
            <a:off x="7631113" y="2311400"/>
            <a:ext cx="0" cy="20701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51" name="Line 31"/>
          <p:cNvSpPr>
            <a:spLocks noChangeShapeType="1"/>
          </p:cNvSpPr>
          <p:nvPr/>
        </p:nvSpPr>
        <p:spPr bwMode="auto">
          <a:xfrm>
            <a:off x="7600951" y="4398963"/>
            <a:ext cx="234791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52" name="AutoShape 32"/>
          <p:cNvSpPr>
            <a:spLocks noChangeArrowheads="1"/>
          </p:cNvSpPr>
          <p:nvPr/>
        </p:nvSpPr>
        <p:spPr bwMode="auto">
          <a:xfrm>
            <a:off x="7899400" y="3762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53" name="AutoShape 33"/>
          <p:cNvSpPr>
            <a:spLocks noChangeArrowheads="1"/>
          </p:cNvSpPr>
          <p:nvPr/>
        </p:nvSpPr>
        <p:spPr bwMode="auto">
          <a:xfrm>
            <a:off x="7324725" y="41195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54" name="AutoShape 34"/>
          <p:cNvSpPr>
            <a:spLocks noChangeArrowheads="1"/>
          </p:cNvSpPr>
          <p:nvPr/>
        </p:nvSpPr>
        <p:spPr bwMode="auto">
          <a:xfrm>
            <a:off x="770572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55" name="AutoShape 35"/>
          <p:cNvSpPr>
            <a:spLocks noChangeArrowheads="1"/>
          </p:cNvSpPr>
          <p:nvPr/>
        </p:nvSpPr>
        <p:spPr bwMode="auto">
          <a:xfrm>
            <a:off x="8524875" y="46751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56" name="AutoShape 36"/>
          <p:cNvSpPr>
            <a:spLocks noChangeArrowheads="1"/>
          </p:cNvSpPr>
          <p:nvPr/>
        </p:nvSpPr>
        <p:spPr bwMode="auto">
          <a:xfrm>
            <a:off x="7591425" y="380841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57" name="AutoShape 37"/>
          <p:cNvSpPr>
            <a:spLocks noChangeArrowheads="1"/>
          </p:cNvSpPr>
          <p:nvPr/>
        </p:nvSpPr>
        <p:spPr bwMode="auto">
          <a:xfrm>
            <a:off x="7800975" y="408463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58" name="AutoShape 38"/>
          <p:cNvSpPr>
            <a:spLocks noChangeArrowheads="1"/>
          </p:cNvSpPr>
          <p:nvPr/>
        </p:nvSpPr>
        <p:spPr bwMode="auto">
          <a:xfrm>
            <a:off x="8029575" y="471328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59" name="AutoShape 39"/>
          <p:cNvSpPr>
            <a:spLocks noChangeArrowheads="1"/>
          </p:cNvSpPr>
          <p:nvPr/>
        </p:nvSpPr>
        <p:spPr bwMode="auto">
          <a:xfrm>
            <a:off x="8010525" y="4208463"/>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60" name="AutoShape 40"/>
          <p:cNvSpPr>
            <a:spLocks noChangeArrowheads="1"/>
          </p:cNvSpPr>
          <p:nvPr/>
        </p:nvSpPr>
        <p:spPr bwMode="auto">
          <a:xfrm>
            <a:off x="9617075" y="38433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61" name="AutoShape 41"/>
          <p:cNvSpPr>
            <a:spLocks noChangeArrowheads="1"/>
          </p:cNvSpPr>
          <p:nvPr/>
        </p:nvSpPr>
        <p:spPr bwMode="auto">
          <a:xfrm>
            <a:off x="9477375" y="50561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62" name="AutoShape 42"/>
          <p:cNvSpPr>
            <a:spLocks noChangeArrowheads="1"/>
          </p:cNvSpPr>
          <p:nvPr/>
        </p:nvSpPr>
        <p:spPr bwMode="auto">
          <a:xfrm>
            <a:off x="9001125" y="28082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63" name="AutoShape 43"/>
          <p:cNvSpPr>
            <a:spLocks noChangeArrowheads="1"/>
          </p:cNvSpPr>
          <p:nvPr/>
        </p:nvSpPr>
        <p:spPr bwMode="auto">
          <a:xfrm>
            <a:off x="9007475" y="4071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64" name="AutoShape 44"/>
          <p:cNvSpPr>
            <a:spLocks noChangeArrowheads="1"/>
          </p:cNvSpPr>
          <p:nvPr/>
        </p:nvSpPr>
        <p:spPr bwMode="auto">
          <a:xfrm>
            <a:off x="9705975" y="4579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65" name="AutoShape 45"/>
          <p:cNvSpPr>
            <a:spLocks noChangeArrowheads="1"/>
          </p:cNvSpPr>
          <p:nvPr/>
        </p:nvSpPr>
        <p:spPr bwMode="auto">
          <a:xfrm>
            <a:off x="8531225" y="35194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66" name="AutoShape 46"/>
          <p:cNvSpPr>
            <a:spLocks noChangeArrowheads="1"/>
          </p:cNvSpPr>
          <p:nvPr/>
        </p:nvSpPr>
        <p:spPr bwMode="auto">
          <a:xfrm>
            <a:off x="9134475" y="475138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67" name="AutoShape 47"/>
          <p:cNvSpPr>
            <a:spLocks noChangeArrowheads="1"/>
          </p:cNvSpPr>
          <p:nvPr/>
        </p:nvSpPr>
        <p:spPr bwMode="auto">
          <a:xfrm>
            <a:off x="8924925" y="30178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68" name="AutoShape 48"/>
          <p:cNvSpPr>
            <a:spLocks noChangeArrowheads="1"/>
          </p:cNvSpPr>
          <p:nvPr/>
        </p:nvSpPr>
        <p:spPr bwMode="auto">
          <a:xfrm>
            <a:off x="7534275" y="452437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69" name="AutoShape 49"/>
          <p:cNvSpPr>
            <a:spLocks noChangeArrowheads="1"/>
          </p:cNvSpPr>
          <p:nvPr/>
        </p:nvSpPr>
        <p:spPr bwMode="auto">
          <a:xfrm>
            <a:off x="7153275" y="4657725"/>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70" name="AutoShape 50"/>
          <p:cNvSpPr>
            <a:spLocks noChangeArrowheads="1"/>
          </p:cNvSpPr>
          <p:nvPr/>
        </p:nvSpPr>
        <p:spPr bwMode="auto">
          <a:xfrm>
            <a:off x="8915400" y="314325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71" name="AutoShape 51"/>
          <p:cNvSpPr>
            <a:spLocks noChangeArrowheads="1"/>
          </p:cNvSpPr>
          <p:nvPr/>
        </p:nvSpPr>
        <p:spPr bwMode="auto">
          <a:xfrm>
            <a:off x="8467725" y="26749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72" name="AutoShape 52"/>
          <p:cNvSpPr>
            <a:spLocks noChangeArrowheads="1"/>
          </p:cNvSpPr>
          <p:nvPr/>
        </p:nvSpPr>
        <p:spPr bwMode="auto">
          <a:xfrm>
            <a:off x="9591675" y="324643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73" name="Line 53"/>
          <p:cNvSpPr>
            <a:spLocks noChangeShapeType="1"/>
          </p:cNvSpPr>
          <p:nvPr/>
        </p:nvSpPr>
        <p:spPr bwMode="auto">
          <a:xfrm flipH="1">
            <a:off x="6383338" y="4400550"/>
            <a:ext cx="1238250" cy="9969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74" name="Line 54"/>
          <p:cNvSpPr>
            <a:spLocks noChangeShapeType="1"/>
          </p:cNvSpPr>
          <p:nvPr/>
        </p:nvSpPr>
        <p:spPr bwMode="auto">
          <a:xfrm>
            <a:off x="7620000" y="3048000"/>
            <a:ext cx="1447800" cy="13335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75" name="Line 55"/>
          <p:cNvSpPr>
            <a:spLocks noChangeShapeType="1"/>
          </p:cNvSpPr>
          <p:nvPr/>
        </p:nvSpPr>
        <p:spPr bwMode="auto">
          <a:xfrm flipV="1">
            <a:off x="7848600" y="4419600"/>
            <a:ext cx="1219200" cy="1219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76" name="Line 56"/>
          <p:cNvSpPr>
            <a:spLocks noChangeShapeType="1"/>
          </p:cNvSpPr>
          <p:nvPr/>
        </p:nvSpPr>
        <p:spPr bwMode="auto">
          <a:xfrm flipV="1">
            <a:off x="6153150" y="3086100"/>
            <a:ext cx="1466850" cy="83820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77" name="Line 57"/>
          <p:cNvSpPr>
            <a:spLocks noChangeShapeType="1"/>
          </p:cNvSpPr>
          <p:nvPr/>
        </p:nvSpPr>
        <p:spPr bwMode="auto">
          <a:xfrm>
            <a:off x="6134100" y="3924300"/>
            <a:ext cx="1714500" cy="1695450"/>
          </a:xfrm>
          <a:prstGeom prst="line">
            <a:avLst/>
          </a:prstGeom>
          <a:noFill/>
          <a:ln w="158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78" name="AutoShape 58"/>
          <p:cNvSpPr>
            <a:spLocks noChangeArrowheads="1"/>
          </p:cNvSpPr>
          <p:nvPr/>
        </p:nvSpPr>
        <p:spPr bwMode="auto">
          <a:xfrm>
            <a:off x="5051425" y="2630114"/>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379" name="Text Box 59"/>
          <p:cNvSpPr txBox="1">
            <a:spLocks noChangeArrowheads="1"/>
          </p:cNvSpPr>
          <p:nvPr/>
        </p:nvSpPr>
        <p:spPr bwMode="auto">
          <a:xfrm>
            <a:off x="5105400" y="3048001"/>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x</a:t>
            </a:r>
            <a:r>
              <a:rPr lang="en-US" altLang="zh-CN" sz="2000" b="1" baseline="-25000">
                <a:latin typeface="Times New Roman" panose="02020603050405020304" pitchFamily="18" charset="0"/>
                <a:cs typeface="Times New Roman" panose="02020603050405020304" pitchFamily="18" charset="0"/>
              </a:rPr>
              <a:t> </a:t>
            </a:r>
            <a:r>
              <a:rPr lang="en-US" altLang="zh-CN" sz="2000" b="1">
                <a:latin typeface="Times New Roman" panose="02020603050405020304" pitchFamily="18" charset="0"/>
                <a:cs typeface="Times New Roman" panose="02020603050405020304" pitchFamily="18" charset="0"/>
              </a:rPr>
              <a:t>→</a:t>
            </a:r>
            <a:r>
              <a:rPr lang="en-US" altLang="zh-CN" sz="2000">
                <a:latin typeface="Times New Roman" panose="02020603050405020304" pitchFamily="18" charset="0"/>
                <a:cs typeface="Times New Roman" panose="02020603050405020304" pitchFamily="18" charset="0"/>
              </a:rPr>
              <a:t> </a:t>
            </a:r>
            <a:r>
              <a:rPr lang="el-GR" altLang="en-US" sz="2000">
                <a:latin typeface="Times New Roman" panose="02020603050405020304" pitchFamily="18" charset="0"/>
                <a:cs typeface="Times New Roman" panose="02020603050405020304" pitchFamily="18" charset="0"/>
              </a:rPr>
              <a:t>φ</a:t>
            </a:r>
            <a:r>
              <a:rPr lang="en-US" altLang="zh-CN" sz="2000">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x</a:t>
            </a:r>
            <a:r>
              <a:rPr lang="en-US" altLang="zh-CN"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315825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C69014E2-E178-1947-9158-0831963D7DEA}"/>
              </a:ext>
            </a:extLst>
          </p:cNvPr>
          <p:cNvSpPr>
            <a:spLocks noGrp="1"/>
          </p:cNvSpPr>
          <p:nvPr>
            <p:ph idx="1"/>
          </p:nvPr>
        </p:nvSpPr>
        <p:spPr>
          <a:xfrm>
            <a:off x="1828800" y="1493838"/>
            <a:ext cx="6324600" cy="4525963"/>
          </a:xfrm>
        </p:spPr>
        <p:txBody>
          <a:bodyPr>
            <a:normAutofit fontScale="55000" lnSpcReduction="20000"/>
          </a:bodyPr>
          <a:lstStyle/>
          <a:p>
            <a:r>
              <a:rPr lang="en-US" sz="3800" dirty="0"/>
              <a:t>Data is not separable linearly</a:t>
            </a:r>
          </a:p>
          <a:p>
            <a:r>
              <a:rPr lang="en-US" sz="3800" dirty="0"/>
              <a:t>Margin will become inefficient</a:t>
            </a:r>
          </a:p>
          <a:p>
            <a:r>
              <a:rPr lang="en-US" sz="3800" dirty="0"/>
              <a:t>Data needs to be transformed from original coordinate space </a:t>
            </a:r>
            <a:r>
              <a:rPr lang="en-US" sz="3800" b="1" dirty="0"/>
              <a:t>x</a:t>
            </a:r>
            <a:r>
              <a:rPr lang="en-US" sz="3800" dirty="0"/>
              <a:t> to a new space 𝚽</a:t>
            </a:r>
            <a:r>
              <a:rPr lang="en-US" sz="3800" b="1" dirty="0"/>
              <a:t>(x)</a:t>
            </a:r>
            <a:r>
              <a:rPr lang="en-US" sz="3800" dirty="0"/>
              <a:t>, so that linear decision boundary can be applied</a:t>
            </a:r>
          </a:p>
          <a:p>
            <a:r>
              <a:rPr lang="en-US" sz="3800" dirty="0"/>
              <a:t>A non-linear transformation function is needed, like, ex: </a:t>
            </a:r>
          </a:p>
          <a:p>
            <a:endParaRPr lang="en-US" sz="3800" dirty="0"/>
          </a:p>
          <a:p>
            <a:endParaRPr lang="en-US" sz="3800" dirty="0"/>
          </a:p>
          <a:p>
            <a:r>
              <a:rPr lang="en-US" sz="3800" dirty="0"/>
              <a:t>In the transformed space we can choose w = (w</a:t>
            </a:r>
            <a:r>
              <a:rPr lang="en-US" sz="3800" baseline="-25000" dirty="0"/>
              <a:t>0</a:t>
            </a:r>
            <a:r>
              <a:rPr lang="en-US" sz="3800" dirty="0"/>
              <a:t>, w</a:t>
            </a:r>
            <a:r>
              <a:rPr lang="en-US" sz="3800" baseline="-25000" dirty="0"/>
              <a:t>1</a:t>
            </a:r>
            <a:r>
              <a:rPr lang="en-US" sz="3800" dirty="0"/>
              <a:t>, … , w</a:t>
            </a:r>
            <a:r>
              <a:rPr lang="en-US" sz="3800" baseline="-25000" dirty="0"/>
              <a:t>4</a:t>
            </a:r>
            <a:r>
              <a:rPr lang="en-US" sz="3800" dirty="0"/>
              <a:t>) such that</a:t>
            </a:r>
          </a:p>
          <a:p>
            <a:endParaRPr lang="en-US" sz="3800" dirty="0"/>
          </a:p>
          <a:p>
            <a:endParaRPr lang="en-IN" sz="3800" dirty="0"/>
          </a:p>
          <a:p>
            <a:r>
              <a:rPr lang="en-IN" sz="3800" dirty="0"/>
              <a:t>The linear decision boundary in the transformed space has the following form: w. </a:t>
            </a:r>
            <a:r>
              <a:rPr lang="en-US" sz="3800" dirty="0"/>
              <a:t>𝚽(x) + b = 0</a:t>
            </a:r>
            <a:endParaRPr lang="en-IN" sz="3800" dirty="0"/>
          </a:p>
          <a:p>
            <a:endParaRPr lang="en-US" dirty="0"/>
          </a:p>
        </p:txBody>
      </p:sp>
      <p:sp>
        <p:nvSpPr>
          <p:cNvPr id="5" name="Title 4"/>
          <p:cNvSpPr>
            <a:spLocks noGrp="1"/>
          </p:cNvSpPr>
          <p:nvPr>
            <p:ph type="title" idx="4294967295"/>
          </p:nvPr>
        </p:nvSpPr>
        <p:spPr>
          <a:xfrm>
            <a:off x="1524001" y="160339"/>
            <a:ext cx="8037513" cy="765175"/>
          </a:xfrm>
          <a:prstGeom prst="rect">
            <a:avLst/>
          </a:prstGeom>
        </p:spPr>
        <p:txBody>
          <a:bodyPr>
            <a:normAutofit/>
          </a:bodyPr>
          <a:lstStyle/>
          <a:p>
            <a:r>
              <a:rPr lang="en-IN" dirty="0"/>
              <a:t>SVM – Overlapping Class Scenario </a:t>
            </a:r>
            <a:endParaRPr lang="en-US" dirty="0"/>
          </a:p>
        </p:txBody>
      </p:sp>
      <p:pic>
        <p:nvPicPr>
          <p:cNvPr id="7" name="Picture 6">
            <a:extLst>
              <a:ext uri="{FF2B5EF4-FFF2-40B4-BE49-F238E27FC236}">
                <a16:creationId xmlns:a16="http://schemas.microsoft.com/office/drawing/2014/main" id="{E2313095-C814-2D46-91D5-2F554210D737}"/>
              </a:ext>
            </a:extLst>
          </p:cNvPr>
          <p:cNvPicPr>
            <a:picLocks noChangeAspect="1"/>
          </p:cNvPicPr>
          <p:nvPr/>
        </p:nvPicPr>
        <p:blipFill>
          <a:blip r:embed="rId2"/>
          <a:stretch>
            <a:fillRect/>
          </a:stretch>
        </p:blipFill>
        <p:spPr>
          <a:xfrm>
            <a:off x="8420425" y="1493837"/>
            <a:ext cx="2082922" cy="2167966"/>
          </a:xfrm>
          <a:prstGeom prst="rect">
            <a:avLst/>
          </a:prstGeom>
        </p:spPr>
      </p:pic>
      <p:pic>
        <p:nvPicPr>
          <p:cNvPr id="8" name="Picture 7">
            <a:extLst>
              <a:ext uri="{FF2B5EF4-FFF2-40B4-BE49-F238E27FC236}">
                <a16:creationId xmlns:a16="http://schemas.microsoft.com/office/drawing/2014/main" id="{CDBDC53D-A76C-564B-BCE1-54D58AA12129}"/>
              </a:ext>
            </a:extLst>
          </p:cNvPr>
          <p:cNvPicPr>
            <a:picLocks noChangeAspect="1"/>
          </p:cNvPicPr>
          <p:nvPr/>
        </p:nvPicPr>
        <p:blipFill>
          <a:blip r:embed="rId3"/>
          <a:stretch>
            <a:fillRect/>
          </a:stretch>
        </p:blipFill>
        <p:spPr>
          <a:xfrm>
            <a:off x="8229600" y="3882275"/>
            <a:ext cx="2240169" cy="2483053"/>
          </a:xfrm>
          <a:prstGeom prst="rect">
            <a:avLst/>
          </a:prstGeom>
        </p:spPr>
      </p:pic>
      <p:pic>
        <p:nvPicPr>
          <p:cNvPr id="9" name="Picture 8">
            <a:extLst>
              <a:ext uri="{FF2B5EF4-FFF2-40B4-BE49-F238E27FC236}">
                <a16:creationId xmlns:a16="http://schemas.microsoft.com/office/drawing/2014/main" id="{370CCAB2-6A43-5D42-BEC7-5F86D0956285}"/>
              </a:ext>
            </a:extLst>
          </p:cNvPr>
          <p:cNvPicPr>
            <a:picLocks noChangeAspect="1"/>
          </p:cNvPicPr>
          <p:nvPr/>
        </p:nvPicPr>
        <p:blipFill>
          <a:blip r:embed="rId4"/>
          <a:stretch>
            <a:fillRect/>
          </a:stretch>
        </p:blipFill>
        <p:spPr>
          <a:xfrm>
            <a:off x="2590800" y="3312074"/>
            <a:ext cx="4499634" cy="570201"/>
          </a:xfrm>
          <a:prstGeom prst="rect">
            <a:avLst/>
          </a:prstGeom>
        </p:spPr>
      </p:pic>
      <p:pic>
        <p:nvPicPr>
          <p:cNvPr id="10" name="Picture 9">
            <a:extLst>
              <a:ext uri="{FF2B5EF4-FFF2-40B4-BE49-F238E27FC236}">
                <a16:creationId xmlns:a16="http://schemas.microsoft.com/office/drawing/2014/main" id="{50B8AF98-7737-414D-80C8-A3BEE4D7A008}"/>
              </a:ext>
            </a:extLst>
          </p:cNvPr>
          <p:cNvPicPr>
            <a:picLocks noChangeAspect="1"/>
          </p:cNvPicPr>
          <p:nvPr/>
        </p:nvPicPr>
        <p:blipFill>
          <a:blip r:embed="rId5"/>
          <a:stretch>
            <a:fillRect/>
          </a:stretch>
        </p:blipFill>
        <p:spPr>
          <a:xfrm>
            <a:off x="2362200" y="4688398"/>
            <a:ext cx="4343400" cy="435402"/>
          </a:xfrm>
          <a:prstGeom prst="rect">
            <a:avLst/>
          </a:prstGeom>
        </p:spPr>
      </p:pic>
    </p:spTree>
    <p:extLst>
      <p:ext uri="{BB962C8B-B14F-4D97-AF65-F5344CB8AC3E}">
        <p14:creationId xmlns:p14="http://schemas.microsoft.com/office/powerpoint/2010/main" val="14559448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idx="1"/>
          </p:nvPr>
        </p:nvSpPr>
        <p:spPr>
          <a:xfrm>
            <a:off x="609600" y="1371600"/>
            <a:ext cx="10972800" cy="3128463"/>
          </a:xfrm>
          <a:prstGeom prst="rect">
            <a:avLst/>
          </a:prstGeom>
        </p:spPr>
        <p:txBody>
          <a:bodyPr vert="horz" wrap="square" lIns="0" tIns="172571" rIns="0" bIns="0" numCol="1" rtlCol="0" anchor="t" anchorCtr="0" compatLnSpc="1">
            <a:prstTxWarp prst="textNoShape">
              <a:avLst/>
            </a:prstTxWarp>
            <a:spAutoFit/>
          </a:bodyPr>
          <a:lstStyle/>
          <a:p>
            <a:pPr marL="66679" algn="just">
              <a:spcBef>
                <a:spcPts val="1359"/>
              </a:spcBef>
            </a:pPr>
            <a:r>
              <a:rPr sz="1588" spc="84" dirty="0"/>
              <a:t>Non‐Linear</a:t>
            </a:r>
            <a:r>
              <a:rPr sz="1588" spc="-31" dirty="0"/>
              <a:t> </a:t>
            </a:r>
            <a:r>
              <a:rPr sz="1588" spc="-18" dirty="0"/>
              <a:t>SVMs</a:t>
            </a:r>
          </a:p>
          <a:p>
            <a:pPr marL="233095" indent="-166416" algn="just">
              <a:spcBef>
                <a:spcPts val="984"/>
              </a:spcBef>
              <a:buFont typeface="Arial"/>
              <a:buChar char="•"/>
              <a:tabLst>
                <a:tab pos="233655" algn="l"/>
              </a:tabLst>
            </a:pPr>
            <a:r>
              <a:rPr sz="1588" spc="62" dirty="0">
                <a:solidFill>
                  <a:srgbClr val="000000"/>
                </a:solidFill>
              </a:rPr>
              <a:t>Step‐1:</a:t>
            </a:r>
            <a:endParaRPr sz="1588" dirty="0"/>
          </a:p>
          <a:p>
            <a:pPr marL="565927" marR="247103" lvl="1" indent="-166977" algn="just">
              <a:lnSpc>
                <a:spcPct val="100800"/>
              </a:lnSpc>
              <a:spcBef>
                <a:spcPts val="397"/>
              </a:spcBef>
              <a:buFont typeface="Symbol"/>
              <a:buChar char=""/>
              <a:tabLst>
                <a:tab pos="566488" algn="l"/>
              </a:tabLst>
            </a:pPr>
            <a:r>
              <a:rPr spc="66" dirty="0">
                <a:latin typeface="Liberation Sans Narrow"/>
                <a:cs typeface="Liberation Sans Narrow"/>
              </a:rPr>
              <a:t>Transform</a:t>
            </a:r>
            <a:r>
              <a:rPr spc="22" dirty="0">
                <a:latin typeface="Liberation Sans Narrow"/>
                <a:cs typeface="Liberation Sans Narrow"/>
              </a:rPr>
              <a:t> </a:t>
            </a:r>
            <a:r>
              <a:rPr spc="110" dirty="0">
                <a:latin typeface="Liberation Sans Narrow"/>
                <a:cs typeface="Liberation Sans Narrow"/>
              </a:rPr>
              <a:t>the</a:t>
            </a:r>
            <a:r>
              <a:rPr spc="35" dirty="0">
                <a:latin typeface="Liberation Sans Narrow"/>
                <a:cs typeface="Liberation Sans Narrow"/>
              </a:rPr>
              <a:t> </a:t>
            </a:r>
            <a:r>
              <a:rPr spc="75" dirty="0">
                <a:latin typeface="Liberation Sans Narrow"/>
                <a:cs typeface="Liberation Sans Narrow"/>
              </a:rPr>
              <a:t>original</a:t>
            </a:r>
            <a:r>
              <a:rPr spc="18" dirty="0">
                <a:latin typeface="Liberation Sans Narrow"/>
                <a:cs typeface="Liberation Sans Narrow"/>
              </a:rPr>
              <a:t> </a:t>
            </a:r>
            <a:r>
              <a:rPr spc="110" dirty="0">
                <a:latin typeface="Liberation Sans Narrow"/>
                <a:cs typeface="Liberation Sans Narrow"/>
              </a:rPr>
              <a:t>input</a:t>
            </a:r>
            <a:r>
              <a:rPr spc="22" dirty="0">
                <a:latin typeface="Liberation Sans Narrow"/>
                <a:cs typeface="Liberation Sans Narrow"/>
              </a:rPr>
              <a:t> </a:t>
            </a:r>
            <a:r>
              <a:rPr spc="79" dirty="0">
                <a:latin typeface="Liberation Sans Narrow"/>
                <a:cs typeface="Liberation Sans Narrow"/>
              </a:rPr>
              <a:t>data</a:t>
            </a:r>
            <a:r>
              <a:rPr spc="22" dirty="0">
                <a:latin typeface="Liberation Sans Narrow"/>
                <a:cs typeface="Liberation Sans Narrow"/>
              </a:rPr>
              <a:t> </a:t>
            </a:r>
            <a:r>
              <a:rPr spc="110" dirty="0">
                <a:latin typeface="Liberation Sans Narrow"/>
                <a:cs typeface="Liberation Sans Narrow"/>
              </a:rPr>
              <a:t>into</a:t>
            </a:r>
            <a:r>
              <a:rPr spc="31" dirty="0">
                <a:latin typeface="Liberation Sans Narrow"/>
                <a:cs typeface="Liberation Sans Narrow"/>
              </a:rPr>
              <a:t> </a:t>
            </a:r>
            <a:r>
              <a:rPr dirty="0">
                <a:latin typeface="Liberation Sans Narrow"/>
                <a:cs typeface="Liberation Sans Narrow"/>
              </a:rPr>
              <a:t>a</a:t>
            </a:r>
            <a:r>
              <a:rPr spc="35" dirty="0">
                <a:latin typeface="Liberation Sans Narrow"/>
                <a:cs typeface="Liberation Sans Narrow"/>
              </a:rPr>
              <a:t> </a:t>
            </a:r>
            <a:r>
              <a:rPr spc="79" dirty="0">
                <a:latin typeface="Liberation Sans Narrow"/>
                <a:cs typeface="Liberation Sans Narrow"/>
              </a:rPr>
              <a:t>higher</a:t>
            </a:r>
            <a:r>
              <a:rPr spc="18" dirty="0">
                <a:latin typeface="Liberation Sans Narrow"/>
                <a:cs typeface="Liberation Sans Narrow"/>
              </a:rPr>
              <a:t> </a:t>
            </a:r>
            <a:r>
              <a:rPr spc="79" dirty="0">
                <a:latin typeface="Liberation Sans Narrow"/>
                <a:cs typeface="Liberation Sans Narrow"/>
              </a:rPr>
              <a:t>dimensional</a:t>
            </a:r>
            <a:r>
              <a:rPr spc="22" dirty="0">
                <a:latin typeface="Liberation Sans Narrow"/>
                <a:cs typeface="Liberation Sans Narrow"/>
              </a:rPr>
              <a:t> </a:t>
            </a:r>
            <a:r>
              <a:rPr dirty="0">
                <a:latin typeface="Liberation Sans Narrow"/>
                <a:cs typeface="Liberation Sans Narrow"/>
              </a:rPr>
              <a:t>space</a:t>
            </a:r>
            <a:r>
              <a:rPr spc="26" dirty="0">
                <a:latin typeface="Liberation Sans Narrow"/>
                <a:cs typeface="Liberation Sans Narrow"/>
              </a:rPr>
              <a:t> </a:t>
            </a:r>
            <a:r>
              <a:rPr spc="53" dirty="0">
                <a:latin typeface="Liberation Sans Narrow"/>
                <a:cs typeface="Liberation Sans Narrow"/>
              </a:rPr>
              <a:t>using</a:t>
            </a:r>
            <a:r>
              <a:rPr spc="22" dirty="0">
                <a:latin typeface="Liberation Sans Narrow"/>
                <a:cs typeface="Liberation Sans Narrow"/>
              </a:rPr>
              <a:t> </a:t>
            </a:r>
            <a:r>
              <a:rPr dirty="0">
                <a:latin typeface="Liberation Sans Narrow"/>
                <a:cs typeface="Liberation Sans Narrow"/>
              </a:rPr>
              <a:t>a</a:t>
            </a:r>
            <a:r>
              <a:rPr spc="31" dirty="0">
                <a:latin typeface="Liberation Sans Narrow"/>
                <a:cs typeface="Liberation Sans Narrow"/>
              </a:rPr>
              <a:t> </a:t>
            </a:r>
            <a:r>
              <a:rPr spc="79" dirty="0">
                <a:latin typeface="Liberation Sans Narrow"/>
                <a:cs typeface="Liberation Sans Narrow"/>
              </a:rPr>
              <a:t>nonlinear mapping.</a:t>
            </a:r>
            <a:r>
              <a:rPr spc="4" dirty="0">
                <a:latin typeface="Liberation Sans Narrow"/>
                <a:cs typeface="Liberation Sans Narrow"/>
              </a:rPr>
              <a:t> </a:t>
            </a:r>
            <a:r>
              <a:rPr spc="57" dirty="0">
                <a:latin typeface="Liberation Sans Narrow"/>
                <a:cs typeface="Liberation Sans Narrow"/>
              </a:rPr>
              <a:t>Once</a:t>
            </a:r>
            <a:r>
              <a:rPr spc="22" dirty="0">
                <a:latin typeface="Liberation Sans Narrow"/>
                <a:cs typeface="Liberation Sans Narrow"/>
              </a:rPr>
              <a:t> </a:t>
            </a:r>
            <a:r>
              <a:rPr spc="110" dirty="0">
                <a:latin typeface="Liberation Sans Narrow"/>
                <a:cs typeface="Liberation Sans Narrow"/>
              </a:rPr>
              <a:t>the</a:t>
            </a:r>
            <a:r>
              <a:rPr spc="22" dirty="0">
                <a:latin typeface="Liberation Sans Narrow"/>
                <a:cs typeface="Liberation Sans Narrow"/>
              </a:rPr>
              <a:t> </a:t>
            </a:r>
            <a:r>
              <a:rPr spc="75" dirty="0">
                <a:latin typeface="Liberation Sans Narrow"/>
                <a:cs typeface="Liberation Sans Narrow"/>
              </a:rPr>
              <a:t>data</a:t>
            </a:r>
            <a:r>
              <a:rPr spc="4" dirty="0">
                <a:latin typeface="Liberation Sans Narrow"/>
                <a:cs typeface="Liberation Sans Narrow"/>
              </a:rPr>
              <a:t> </a:t>
            </a:r>
            <a:r>
              <a:rPr spc="57" dirty="0">
                <a:latin typeface="Liberation Sans Narrow"/>
                <a:cs typeface="Liberation Sans Narrow"/>
              </a:rPr>
              <a:t>have</a:t>
            </a:r>
            <a:r>
              <a:rPr spc="26" dirty="0">
                <a:latin typeface="Liberation Sans Narrow"/>
                <a:cs typeface="Liberation Sans Narrow"/>
              </a:rPr>
              <a:t> </a:t>
            </a:r>
            <a:r>
              <a:rPr spc="84" dirty="0">
                <a:latin typeface="Liberation Sans Narrow"/>
                <a:cs typeface="Liberation Sans Narrow"/>
              </a:rPr>
              <a:t>been</a:t>
            </a:r>
            <a:r>
              <a:rPr spc="22" dirty="0">
                <a:latin typeface="Liberation Sans Narrow"/>
                <a:cs typeface="Liberation Sans Narrow"/>
              </a:rPr>
              <a:t> </a:t>
            </a:r>
            <a:r>
              <a:rPr spc="93" dirty="0">
                <a:latin typeface="Liberation Sans Narrow"/>
                <a:cs typeface="Liberation Sans Narrow"/>
              </a:rPr>
              <a:t>transformed</a:t>
            </a:r>
            <a:r>
              <a:rPr spc="4" dirty="0">
                <a:latin typeface="Liberation Sans Narrow"/>
                <a:cs typeface="Liberation Sans Narrow"/>
              </a:rPr>
              <a:t> </a:t>
            </a:r>
            <a:r>
              <a:rPr spc="110" dirty="0">
                <a:latin typeface="Liberation Sans Narrow"/>
                <a:cs typeface="Liberation Sans Narrow"/>
              </a:rPr>
              <a:t>into</a:t>
            </a:r>
            <a:r>
              <a:rPr spc="9" dirty="0">
                <a:latin typeface="Liberation Sans Narrow"/>
                <a:cs typeface="Liberation Sans Narrow"/>
              </a:rPr>
              <a:t> </a:t>
            </a:r>
            <a:r>
              <a:rPr spc="110" dirty="0">
                <a:latin typeface="Liberation Sans Narrow"/>
                <a:cs typeface="Liberation Sans Narrow"/>
              </a:rPr>
              <a:t>the</a:t>
            </a:r>
            <a:r>
              <a:rPr spc="18" dirty="0">
                <a:latin typeface="Liberation Sans Narrow"/>
                <a:cs typeface="Liberation Sans Narrow"/>
              </a:rPr>
              <a:t> </a:t>
            </a:r>
            <a:r>
              <a:rPr spc="124" dirty="0">
                <a:latin typeface="Liberation Sans Narrow"/>
                <a:cs typeface="Liberation Sans Narrow"/>
              </a:rPr>
              <a:t>new</a:t>
            </a:r>
            <a:r>
              <a:rPr spc="22" dirty="0">
                <a:latin typeface="Liberation Sans Narrow"/>
                <a:cs typeface="Liberation Sans Narrow"/>
              </a:rPr>
              <a:t> </a:t>
            </a:r>
            <a:r>
              <a:rPr spc="79" dirty="0">
                <a:latin typeface="Liberation Sans Narrow"/>
                <a:cs typeface="Liberation Sans Narrow"/>
              </a:rPr>
              <a:t>higher</a:t>
            </a:r>
            <a:r>
              <a:rPr spc="4" dirty="0">
                <a:latin typeface="Liberation Sans Narrow"/>
                <a:cs typeface="Liberation Sans Narrow"/>
              </a:rPr>
              <a:t> </a:t>
            </a:r>
            <a:r>
              <a:rPr dirty="0">
                <a:latin typeface="Liberation Sans Narrow"/>
                <a:cs typeface="Liberation Sans Narrow"/>
              </a:rPr>
              <a:t>space,</a:t>
            </a:r>
            <a:r>
              <a:rPr spc="9" dirty="0">
                <a:latin typeface="Liberation Sans Narrow"/>
                <a:cs typeface="Liberation Sans Narrow"/>
              </a:rPr>
              <a:t> </a:t>
            </a:r>
            <a:r>
              <a:rPr spc="57" dirty="0">
                <a:latin typeface="Liberation Sans Narrow"/>
                <a:cs typeface="Liberation Sans Narrow"/>
              </a:rPr>
              <a:t>go</a:t>
            </a:r>
            <a:r>
              <a:rPr spc="26" dirty="0">
                <a:latin typeface="Liberation Sans Narrow"/>
                <a:cs typeface="Liberation Sans Narrow"/>
              </a:rPr>
              <a:t> </a:t>
            </a:r>
            <a:r>
              <a:rPr spc="132" dirty="0">
                <a:latin typeface="Liberation Sans Narrow"/>
                <a:cs typeface="Liberation Sans Narrow"/>
              </a:rPr>
              <a:t>to</a:t>
            </a:r>
            <a:r>
              <a:rPr spc="22" dirty="0">
                <a:latin typeface="Liberation Sans Narrow"/>
                <a:cs typeface="Liberation Sans Narrow"/>
              </a:rPr>
              <a:t> </a:t>
            </a:r>
            <a:r>
              <a:rPr spc="71" dirty="0">
                <a:latin typeface="Liberation Sans Narrow"/>
                <a:cs typeface="Liberation Sans Narrow"/>
              </a:rPr>
              <a:t>step</a:t>
            </a:r>
            <a:r>
              <a:rPr spc="4" dirty="0">
                <a:latin typeface="Liberation Sans Narrow"/>
                <a:cs typeface="Liberation Sans Narrow"/>
              </a:rPr>
              <a:t> </a:t>
            </a:r>
            <a:r>
              <a:rPr spc="35" dirty="0">
                <a:latin typeface="Liberation Sans Narrow"/>
                <a:cs typeface="Liberation Sans Narrow"/>
              </a:rPr>
              <a:t>2.</a:t>
            </a:r>
            <a:endParaRPr dirty="0">
              <a:latin typeface="Liberation Sans Narrow"/>
              <a:cs typeface="Liberation Sans Narrow"/>
            </a:endParaRPr>
          </a:p>
          <a:p>
            <a:pPr marL="233095" indent="-166416" algn="just">
              <a:spcBef>
                <a:spcPts val="710"/>
              </a:spcBef>
              <a:buFont typeface="Arial"/>
              <a:buChar char="•"/>
              <a:tabLst>
                <a:tab pos="233655" algn="l"/>
              </a:tabLst>
            </a:pPr>
            <a:r>
              <a:rPr sz="1588" spc="62" dirty="0">
                <a:solidFill>
                  <a:srgbClr val="000000"/>
                </a:solidFill>
              </a:rPr>
              <a:t>Step‐2:</a:t>
            </a:r>
            <a:endParaRPr sz="1588" dirty="0"/>
          </a:p>
          <a:p>
            <a:pPr marL="565927" lvl="1" indent="-166416" algn="just">
              <a:spcBef>
                <a:spcPts val="405"/>
              </a:spcBef>
              <a:buFont typeface="Symbol"/>
              <a:buChar char=""/>
              <a:tabLst>
                <a:tab pos="566488" algn="l"/>
              </a:tabLst>
            </a:pPr>
            <a:r>
              <a:rPr dirty="0">
                <a:latin typeface="Liberation Sans Narrow"/>
                <a:cs typeface="Liberation Sans Narrow"/>
              </a:rPr>
              <a:t>Search</a:t>
            </a:r>
            <a:r>
              <a:rPr spc="4" dirty="0">
                <a:latin typeface="Liberation Sans Narrow"/>
                <a:cs typeface="Liberation Sans Narrow"/>
              </a:rPr>
              <a:t> </a:t>
            </a:r>
            <a:r>
              <a:rPr spc="106" dirty="0">
                <a:latin typeface="Liberation Sans Narrow"/>
                <a:cs typeface="Liberation Sans Narrow"/>
              </a:rPr>
              <a:t>for</a:t>
            </a:r>
            <a:r>
              <a:rPr spc="22" dirty="0">
                <a:latin typeface="Liberation Sans Narrow"/>
                <a:cs typeface="Liberation Sans Narrow"/>
              </a:rPr>
              <a:t> </a:t>
            </a:r>
            <a:r>
              <a:rPr dirty="0">
                <a:latin typeface="Liberation Sans Narrow"/>
                <a:cs typeface="Liberation Sans Narrow"/>
              </a:rPr>
              <a:t>a</a:t>
            </a:r>
            <a:r>
              <a:rPr spc="26" dirty="0">
                <a:latin typeface="Liberation Sans Narrow"/>
                <a:cs typeface="Liberation Sans Narrow"/>
              </a:rPr>
              <a:t> </a:t>
            </a:r>
            <a:r>
              <a:rPr spc="79" dirty="0">
                <a:latin typeface="Liberation Sans Narrow"/>
                <a:cs typeface="Liberation Sans Narrow"/>
              </a:rPr>
              <a:t>linear</a:t>
            </a:r>
            <a:r>
              <a:rPr spc="9" dirty="0">
                <a:latin typeface="Liberation Sans Narrow"/>
                <a:cs typeface="Liberation Sans Narrow"/>
              </a:rPr>
              <a:t> </a:t>
            </a:r>
            <a:r>
              <a:rPr spc="66" dirty="0">
                <a:latin typeface="Liberation Sans Narrow"/>
                <a:cs typeface="Liberation Sans Narrow"/>
              </a:rPr>
              <a:t>separating</a:t>
            </a:r>
            <a:r>
              <a:rPr spc="4" dirty="0">
                <a:latin typeface="Liberation Sans Narrow"/>
                <a:cs typeface="Liberation Sans Narrow"/>
              </a:rPr>
              <a:t> </a:t>
            </a:r>
            <a:r>
              <a:rPr spc="84" dirty="0">
                <a:latin typeface="Liberation Sans Narrow"/>
                <a:cs typeface="Liberation Sans Narrow"/>
              </a:rPr>
              <a:t>hyperplane</a:t>
            </a:r>
            <a:r>
              <a:rPr spc="18" dirty="0">
                <a:latin typeface="Liberation Sans Narrow"/>
                <a:cs typeface="Liberation Sans Narrow"/>
              </a:rPr>
              <a:t> </a:t>
            </a:r>
            <a:r>
              <a:rPr spc="93" dirty="0">
                <a:latin typeface="Liberation Sans Narrow"/>
                <a:cs typeface="Liberation Sans Narrow"/>
              </a:rPr>
              <a:t>in</a:t>
            </a:r>
            <a:r>
              <a:rPr spc="22" dirty="0">
                <a:latin typeface="Liberation Sans Narrow"/>
                <a:cs typeface="Liberation Sans Narrow"/>
              </a:rPr>
              <a:t> </a:t>
            </a:r>
            <a:r>
              <a:rPr spc="110" dirty="0">
                <a:latin typeface="Liberation Sans Narrow"/>
                <a:cs typeface="Liberation Sans Narrow"/>
              </a:rPr>
              <a:t>the</a:t>
            </a:r>
            <a:r>
              <a:rPr spc="26" dirty="0">
                <a:latin typeface="Liberation Sans Narrow"/>
                <a:cs typeface="Liberation Sans Narrow"/>
              </a:rPr>
              <a:t> </a:t>
            </a:r>
            <a:r>
              <a:rPr spc="124" dirty="0">
                <a:latin typeface="Liberation Sans Narrow"/>
                <a:cs typeface="Liberation Sans Narrow"/>
              </a:rPr>
              <a:t>new</a:t>
            </a:r>
            <a:r>
              <a:rPr spc="22" dirty="0">
                <a:latin typeface="Liberation Sans Narrow"/>
                <a:cs typeface="Liberation Sans Narrow"/>
              </a:rPr>
              <a:t> </a:t>
            </a:r>
            <a:r>
              <a:rPr spc="-9" dirty="0">
                <a:latin typeface="Liberation Sans Narrow"/>
                <a:cs typeface="Liberation Sans Narrow"/>
              </a:rPr>
              <a:t>space.</a:t>
            </a:r>
            <a:endParaRPr dirty="0">
              <a:latin typeface="Liberation Sans Narrow"/>
              <a:cs typeface="Liberation Sans Narrow"/>
            </a:endParaRPr>
          </a:p>
          <a:p>
            <a:pPr marL="233095" marR="4483" indent="-166977" algn="just">
              <a:lnSpc>
                <a:spcPct val="100400"/>
              </a:lnSpc>
              <a:spcBef>
                <a:spcPts val="702"/>
              </a:spcBef>
              <a:buFont typeface="Arial"/>
              <a:buChar char="•"/>
              <a:tabLst>
                <a:tab pos="233655" algn="l"/>
              </a:tabLst>
            </a:pPr>
            <a:r>
              <a:rPr sz="1588" spc="119" dirty="0">
                <a:solidFill>
                  <a:srgbClr val="000000"/>
                </a:solidFill>
              </a:rPr>
              <a:t>We</a:t>
            </a:r>
            <a:r>
              <a:rPr sz="1588" spc="4" dirty="0">
                <a:solidFill>
                  <a:srgbClr val="000000"/>
                </a:solidFill>
              </a:rPr>
              <a:t> </a:t>
            </a:r>
            <a:r>
              <a:rPr sz="1588" spc="57" dirty="0">
                <a:solidFill>
                  <a:srgbClr val="000000"/>
                </a:solidFill>
              </a:rPr>
              <a:t>again</a:t>
            </a:r>
            <a:r>
              <a:rPr sz="1588" spc="4" dirty="0">
                <a:solidFill>
                  <a:srgbClr val="000000"/>
                </a:solidFill>
              </a:rPr>
              <a:t> </a:t>
            </a:r>
            <a:r>
              <a:rPr sz="1588" spc="115" dirty="0">
                <a:solidFill>
                  <a:srgbClr val="000000"/>
                </a:solidFill>
              </a:rPr>
              <a:t>end</a:t>
            </a:r>
            <a:r>
              <a:rPr sz="1588" spc="4" dirty="0">
                <a:solidFill>
                  <a:srgbClr val="000000"/>
                </a:solidFill>
              </a:rPr>
              <a:t> </a:t>
            </a:r>
            <a:r>
              <a:rPr sz="1588" spc="137" dirty="0">
                <a:solidFill>
                  <a:srgbClr val="000000"/>
                </a:solidFill>
              </a:rPr>
              <a:t>up</a:t>
            </a:r>
            <a:r>
              <a:rPr sz="1588" spc="13" dirty="0">
                <a:solidFill>
                  <a:srgbClr val="000000"/>
                </a:solidFill>
              </a:rPr>
              <a:t> </a:t>
            </a:r>
            <a:r>
              <a:rPr sz="1588" spc="163" dirty="0">
                <a:solidFill>
                  <a:srgbClr val="000000"/>
                </a:solidFill>
              </a:rPr>
              <a:t>with</a:t>
            </a:r>
            <a:r>
              <a:rPr sz="1588" spc="4" dirty="0">
                <a:solidFill>
                  <a:srgbClr val="000000"/>
                </a:solidFill>
              </a:rPr>
              <a:t> </a:t>
            </a:r>
            <a:r>
              <a:rPr sz="1588" spc="44" dirty="0">
                <a:solidFill>
                  <a:srgbClr val="000000"/>
                </a:solidFill>
              </a:rPr>
              <a:t>a</a:t>
            </a:r>
            <a:r>
              <a:rPr sz="1588" spc="13" dirty="0">
                <a:solidFill>
                  <a:srgbClr val="000000"/>
                </a:solidFill>
              </a:rPr>
              <a:t> </a:t>
            </a:r>
            <a:r>
              <a:rPr sz="1588" spc="101" dirty="0">
                <a:solidFill>
                  <a:srgbClr val="009A00"/>
                </a:solidFill>
              </a:rPr>
              <a:t>quadratic</a:t>
            </a:r>
            <a:r>
              <a:rPr sz="1588" spc="18" dirty="0">
                <a:solidFill>
                  <a:srgbClr val="009A00"/>
                </a:solidFill>
              </a:rPr>
              <a:t> </a:t>
            </a:r>
            <a:r>
              <a:rPr sz="1588" spc="119" dirty="0">
                <a:solidFill>
                  <a:srgbClr val="009A00"/>
                </a:solidFill>
              </a:rPr>
              <a:t>optimization</a:t>
            </a:r>
            <a:r>
              <a:rPr sz="1588" dirty="0">
                <a:solidFill>
                  <a:srgbClr val="009A00"/>
                </a:solidFill>
              </a:rPr>
              <a:t> </a:t>
            </a:r>
            <a:r>
              <a:rPr sz="1588" spc="132" dirty="0">
                <a:solidFill>
                  <a:srgbClr val="000000"/>
                </a:solidFill>
              </a:rPr>
              <a:t>problem</a:t>
            </a:r>
            <a:r>
              <a:rPr sz="1588" spc="4" dirty="0">
                <a:solidFill>
                  <a:srgbClr val="000000"/>
                </a:solidFill>
              </a:rPr>
              <a:t> </a:t>
            </a:r>
            <a:r>
              <a:rPr sz="1588" spc="146" dirty="0">
                <a:solidFill>
                  <a:srgbClr val="000000"/>
                </a:solidFill>
              </a:rPr>
              <a:t>that</a:t>
            </a:r>
            <a:r>
              <a:rPr sz="1588" spc="4" dirty="0">
                <a:solidFill>
                  <a:srgbClr val="000000"/>
                </a:solidFill>
              </a:rPr>
              <a:t> </a:t>
            </a:r>
            <a:r>
              <a:rPr sz="1588" spc="62" dirty="0">
                <a:solidFill>
                  <a:srgbClr val="000000"/>
                </a:solidFill>
              </a:rPr>
              <a:t>can</a:t>
            </a:r>
            <a:r>
              <a:rPr sz="1588" spc="4" dirty="0">
                <a:solidFill>
                  <a:srgbClr val="000000"/>
                </a:solidFill>
              </a:rPr>
              <a:t> </a:t>
            </a:r>
            <a:r>
              <a:rPr sz="1588" spc="110" dirty="0">
                <a:solidFill>
                  <a:srgbClr val="000000"/>
                </a:solidFill>
              </a:rPr>
              <a:t>be</a:t>
            </a:r>
            <a:r>
              <a:rPr sz="1588" spc="9" dirty="0">
                <a:solidFill>
                  <a:srgbClr val="000000"/>
                </a:solidFill>
              </a:rPr>
              <a:t> </a:t>
            </a:r>
            <a:r>
              <a:rPr sz="1588" spc="71" dirty="0">
                <a:solidFill>
                  <a:srgbClr val="000000"/>
                </a:solidFill>
              </a:rPr>
              <a:t>solved </a:t>
            </a:r>
            <a:r>
              <a:rPr sz="1588" spc="66" dirty="0">
                <a:solidFill>
                  <a:srgbClr val="000000"/>
                </a:solidFill>
              </a:rPr>
              <a:t>using</a:t>
            </a:r>
            <a:r>
              <a:rPr sz="1588" spc="9" dirty="0">
                <a:solidFill>
                  <a:srgbClr val="000000"/>
                </a:solidFill>
              </a:rPr>
              <a:t> </a:t>
            </a:r>
            <a:r>
              <a:rPr sz="1588" spc="146" dirty="0">
                <a:solidFill>
                  <a:srgbClr val="000000"/>
                </a:solidFill>
              </a:rPr>
              <a:t>the</a:t>
            </a:r>
            <a:r>
              <a:rPr sz="1588" spc="4" dirty="0">
                <a:solidFill>
                  <a:srgbClr val="000000"/>
                </a:solidFill>
              </a:rPr>
              <a:t> </a:t>
            </a:r>
            <a:r>
              <a:rPr sz="1588" spc="97" dirty="0">
                <a:solidFill>
                  <a:srgbClr val="000000"/>
                </a:solidFill>
              </a:rPr>
              <a:t>linear</a:t>
            </a:r>
            <a:r>
              <a:rPr sz="1588" dirty="0">
                <a:solidFill>
                  <a:srgbClr val="000000"/>
                </a:solidFill>
              </a:rPr>
              <a:t> </a:t>
            </a:r>
            <a:r>
              <a:rPr sz="1588" spc="57" dirty="0">
                <a:solidFill>
                  <a:srgbClr val="000000"/>
                </a:solidFill>
              </a:rPr>
              <a:t>SVM</a:t>
            </a:r>
            <a:r>
              <a:rPr sz="1588" spc="18" dirty="0">
                <a:solidFill>
                  <a:srgbClr val="000000"/>
                </a:solidFill>
              </a:rPr>
              <a:t> </a:t>
            </a:r>
            <a:r>
              <a:rPr sz="1588" spc="115" dirty="0">
                <a:solidFill>
                  <a:srgbClr val="000000"/>
                </a:solidFill>
              </a:rPr>
              <a:t>formulation.</a:t>
            </a:r>
            <a:endParaRPr sz="1588" dirty="0"/>
          </a:p>
          <a:p>
            <a:pPr marL="233095" marR="123832" indent="-166977" algn="just">
              <a:lnSpc>
                <a:spcPct val="100400"/>
              </a:lnSpc>
              <a:spcBef>
                <a:spcPts val="728"/>
              </a:spcBef>
              <a:buFont typeface="Arial"/>
              <a:buChar char="•"/>
              <a:tabLst>
                <a:tab pos="233655" algn="l"/>
              </a:tabLst>
            </a:pPr>
            <a:r>
              <a:rPr sz="1588" spc="66" dirty="0">
                <a:solidFill>
                  <a:srgbClr val="000000"/>
                </a:solidFill>
              </a:rPr>
              <a:t>The</a:t>
            </a:r>
            <a:r>
              <a:rPr sz="1588" spc="9" dirty="0">
                <a:solidFill>
                  <a:srgbClr val="000000"/>
                </a:solidFill>
              </a:rPr>
              <a:t> </a:t>
            </a:r>
            <a:r>
              <a:rPr sz="1588" spc="101" dirty="0">
                <a:solidFill>
                  <a:srgbClr val="000000"/>
                </a:solidFill>
              </a:rPr>
              <a:t>maximal</a:t>
            </a:r>
            <a:r>
              <a:rPr sz="1588" spc="13" dirty="0">
                <a:solidFill>
                  <a:srgbClr val="000000"/>
                </a:solidFill>
              </a:rPr>
              <a:t> </a:t>
            </a:r>
            <a:r>
              <a:rPr sz="1588" spc="93" dirty="0">
                <a:solidFill>
                  <a:srgbClr val="000000"/>
                </a:solidFill>
              </a:rPr>
              <a:t>marginal</a:t>
            </a:r>
            <a:r>
              <a:rPr sz="1588" spc="9" dirty="0">
                <a:solidFill>
                  <a:srgbClr val="000000"/>
                </a:solidFill>
              </a:rPr>
              <a:t> </a:t>
            </a:r>
            <a:r>
              <a:rPr sz="1588" spc="101" dirty="0">
                <a:solidFill>
                  <a:srgbClr val="000000"/>
                </a:solidFill>
              </a:rPr>
              <a:t>hyperplane</a:t>
            </a:r>
            <a:r>
              <a:rPr sz="1588" spc="13" dirty="0">
                <a:solidFill>
                  <a:srgbClr val="000000"/>
                </a:solidFill>
              </a:rPr>
              <a:t> </a:t>
            </a:r>
            <a:r>
              <a:rPr sz="1588" spc="128" dirty="0">
                <a:solidFill>
                  <a:srgbClr val="000000"/>
                </a:solidFill>
              </a:rPr>
              <a:t>found</a:t>
            </a:r>
            <a:r>
              <a:rPr sz="1588" spc="22" dirty="0">
                <a:solidFill>
                  <a:srgbClr val="000000"/>
                </a:solidFill>
              </a:rPr>
              <a:t> </a:t>
            </a:r>
            <a:r>
              <a:rPr sz="1588" spc="115" dirty="0">
                <a:solidFill>
                  <a:srgbClr val="000000"/>
                </a:solidFill>
              </a:rPr>
              <a:t>in</a:t>
            </a:r>
            <a:r>
              <a:rPr sz="1588" spc="9" dirty="0">
                <a:solidFill>
                  <a:srgbClr val="000000"/>
                </a:solidFill>
              </a:rPr>
              <a:t> </a:t>
            </a:r>
            <a:r>
              <a:rPr sz="1588" spc="146" dirty="0">
                <a:solidFill>
                  <a:srgbClr val="000000"/>
                </a:solidFill>
              </a:rPr>
              <a:t>the</a:t>
            </a:r>
            <a:r>
              <a:rPr sz="1588" spc="13" dirty="0">
                <a:solidFill>
                  <a:srgbClr val="000000"/>
                </a:solidFill>
              </a:rPr>
              <a:t> </a:t>
            </a:r>
            <a:r>
              <a:rPr sz="1588" spc="150" dirty="0">
                <a:solidFill>
                  <a:srgbClr val="000000"/>
                </a:solidFill>
              </a:rPr>
              <a:t>new</a:t>
            </a:r>
            <a:r>
              <a:rPr sz="1588" spc="9" dirty="0">
                <a:solidFill>
                  <a:srgbClr val="000000"/>
                </a:solidFill>
              </a:rPr>
              <a:t> </a:t>
            </a:r>
            <a:r>
              <a:rPr sz="1588" spc="53" dirty="0">
                <a:solidFill>
                  <a:srgbClr val="000000"/>
                </a:solidFill>
              </a:rPr>
              <a:t>space</a:t>
            </a:r>
            <a:r>
              <a:rPr sz="1588" spc="13" dirty="0">
                <a:solidFill>
                  <a:srgbClr val="000000"/>
                </a:solidFill>
              </a:rPr>
              <a:t> </a:t>
            </a:r>
            <a:r>
              <a:rPr sz="1588" spc="84" dirty="0">
                <a:solidFill>
                  <a:srgbClr val="000000"/>
                </a:solidFill>
              </a:rPr>
              <a:t>corresponds</a:t>
            </a:r>
            <a:r>
              <a:rPr sz="1588" spc="22" dirty="0">
                <a:solidFill>
                  <a:srgbClr val="000000"/>
                </a:solidFill>
              </a:rPr>
              <a:t> </a:t>
            </a:r>
            <a:r>
              <a:rPr sz="1588" spc="146" dirty="0">
                <a:solidFill>
                  <a:srgbClr val="000000"/>
                </a:solidFill>
              </a:rPr>
              <a:t>to </a:t>
            </a:r>
            <a:r>
              <a:rPr sz="1588" spc="44" dirty="0">
                <a:solidFill>
                  <a:srgbClr val="000000"/>
                </a:solidFill>
              </a:rPr>
              <a:t>a</a:t>
            </a:r>
            <a:r>
              <a:rPr sz="1588" spc="4" dirty="0">
                <a:solidFill>
                  <a:srgbClr val="000000"/>
                </a:solidFill>
              </a:rPr>
              <a:t> </a:t>
            </a:r>
            <a:r>
              <a:rPr sz="1588" spc="110" dirty="0">
                <a:solidFill>
                  <a:srgbClr val="000000"/>
                </a:solidFill>
              </a:rPr>
              <a:t>nonlinear</a:t>
            </a:r>
            <a:r>
              <a:rPr sz="1588" spc="9" dirty="0">
                <a:solidFill>
                  <a:srgbClr val="000000"/>
                </a:solidFill>
              </a:rPr>
              <a:t> </a:t>
            </a:r>
            <a:r>
              <a:rPr sz="1588" spc="79" dirty="0">
                <a:solidFill>
                  <a:srgbClr val="000000"/>
                </a:solidFill>
              </a:rPr>
              <a:t>separating</a:t>
            </a:r>
            <a:r>
              <a:rPr sz="1588" spc="9" dirty="0">
                <a:solidFill>
                  <a:srgbClr val="000000"/>
                </a:solidFill>
              </a:rPr>
              <a:t> </a:t>
            </a:r>
            <a:r>
              <a:rPr sz="1588" spc="88" dirty="0">
                <a:solidFill>
                  <a:srgbClr val="000000"/>
                </a:solidFill>
              </a:rPr>
              <a:t>hypersurface</a:t>
            </a:r>
            <a:r>
              <a:rPr sz="1588" spc="9" dirty="0">
                <a:solidFill>
                  <a:srgbClr val="000000"/>
                </a:solidFill>
              </a:rPr>
              <a:t> </a:t>
            </a:r>
            <a:r>
              <a:rPr sz="1588" spc="115" dirty="0">
                <a:solidFill>
                  <a:srgbClr val="000000"/>
                </a:solidFill>
              </a:rPr>
              <a:t>in</a:t>
            </a:r>
            <a:r>
              <a:rPr sz="1588" spc="4" dirty="0">
                <a:solidFill>
                  <a:srgbClr val="000000"/>
                </a:solidFill>
              </a:rPr>
              <a:t> </a:t>
            </a:r>
            <a:r>
              <a:rPr sz="1588" spc="146" dirty="0">
                <a:solidFill>
                  <a:srgbClr val="000000"/>
                </a:solidFill>
              </a:rPr>
              <a:t>the</a:t>
            </a:r>
            <a:r>
              <a:rPr sz="1588" spc="9" dirty="0">
                <a:solidFill>
                  <a:srgbClr val="000000"/>
                </a:solidFill>
              </a:rPr>
              <a:t> </a:t>
            </a:r>
            <a:r>
              <a:rPr sz="1588" spc="97" dirty="0">
                <a:solidFill>
                  <a:srgbClr val="000000"/>
                </a:solidFill>
              </a:rPr>
              <a:t>original</a:t>
            </a:r>
            <a:r>
              <a:rPr sz="1588" spc="9" dirty="0">
                <a:solidFill>
                  <a:srgbClr val="000000"/>
                </a:solidFill>
              </a:rPr>
              <a:t> </a:t>
            </a:r>
            <a:r>
              <a:rPr sz="1588" spc="35" dirty="0">
                <a:solidFill>
                  <a:srgbClr val="000000"/>
                </a:solidFill>
              </a:rPr>
              <a:t>space.</a:t>
            </a:r>
            <a:endParaRPr sz="1588" dirty="0"/>
          </a:p>
        </p:txBody>
      </p:sp>
      <p:sp>
        <p:nvSpPr>
          <p:cNvPr id="2" name="object 2"/>
          <p:cNvSpPr txBox="1">
            <a:spLocks noGrp="1"/>
          </p:cNvSpPr>
          <p:nvPr>
            <p:ph type="title" idx="4294967295"/>
          </p:nvPr>
        </p:nvSpPr>
        <p:spPr>
          <a:xfrm>
            <a:off x="1557337" y="612963"/>
            <a:ext cx="8839200" cy="630263"/>
          </a:xfrm>
          <a:prstGeom prst="rect">
            <a:avLst/>
          </a:prstGeom>
        </p:spPr>
        <p:txBody>
          <a:bodyPr vert="horz" wrap="square" lIns="0" tIns="14568" rIns="0" bIns="0" rtlCol="0" anchor="ctr">
            <a:spAutoFit/>
          </a:bodyPr>
          <a:lstStyle/>
          <a:p>
            <a:pPr marL="11206">
              <a:spcBef>
                <a:spcPts val="115"/>
              </a:spcBef>
            </a:pPr>
            <a:r>
              <a:rPr spc="106" dirty="0"/>
              <a:t>Overlapping</a:t>
            </a:r>
            <a:r>
              <a:rPr spc="-40" dirty="0"/>
              <a:t> </a:t>
            </a:r>
            <a:r>
              <a:rPr dirty="0"/>
              <a:t>class</a:t>
            </a:r>
            <a:r>
              <a:rPr spc="-35" dirty="0"/>
              <a:t> </a:t>
            </a:r>
            <a:r>
              <a:rPr spc="146" dirty="0"/>
              <a:t>distribution</a:t>
            </a:r>
          </a:p>
        </p:txBody>
      </p:sp>
      <p:pic>
        <p:nvPicPr>
          <p:cNvPr id="4" name="Picture 3"/>
          <p:cNvPicPr>
            <a:picLocks noChangeAspect="1"/>
          </p:cNvPicPr>
          <p:nvPr/>
        </p:nvPicPr>
        <p:blipFill>
          <a:blip r:embed="rId2"/>
          <a:stretch>
            <a:fillRect/>
          </a:stretch>
        </p:blipFill>
        <p:spPr>
          <a:xfrm>
            <a:off x="3810002" y="4931557"/>
            <a:ext cx="6025963" cy="1653987"/>
          </a:xfrm>
          <a:prstGeom prst="rect">
            <a:avLst/>
          </a:prstGeom>
        </p:spPr>
      </p:pic>
    </p:spTree>
    <p:extLst>
      <p:ext uri="{BB962C8B-B14F-4D97-AF65-F5344CB8AC3E}">
        <p14:creationId xmlns:p14="http://schemas.microsoft.com/office/powerpoint/2010/main" val="2243714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905000" y="87499"/>
            <a:ext cx="6326188" cy="1245817"/>
          </a:xfrm>
          <a:prstGeom prst="rect">
            <a:avLst/>
          </a:prstGeom>
        </p:spPr>
        <p:txBody>
          <a:bodyPr vert="horz" wrap="square" lIns="0" tIns="14568" rIns="0" bIns="0" rtlCol="0" anchor="ctr">
            <a:spAutoFit/>
          </a:bodyPr>
          <a:lstStyle/>
          <a:p>
            <a:pPr marL="11206">
              <a:spcBef>
                <a:spcPts val="115"/>
              </a:spcBef>
            </a:pPr>
            <a:r>
              <a:rPr spc="106" dirty="0"/>
              <a:t>Overlapping</a:t>
            </a:r>
            <a:r>
              <a:rPr spc="-40" dirty="0"/>
              <a:t> </a:t>
            </a:r>
            <a:r>
              <a:rPr dirty="0"/>
              <a:t>class</a:t>
            </a:r>
            <a:r>
              <a:rPr spc="-35" dirty="0"/>
              <a:t> </a:t>
            </a:r>
            <a:r>
              <a:rPr spc="146" dirty="0"/>
              <a:t>distribution</a:t>
            </a:r>
          </a:p>
        </p:txBody>
      </p:sp>
      <p:pic>
        <p:nvPicPr>
          <p:cNvPr id="24" name="Picture 23"/>
          <p:cNvPicPr>
            <a:picLocks noChangeAspect="1"/>
          </p:cNvPicPr>
          <p:nvPr/>
        </p:nvPicPr>
        <p:blipFill>
          <a:blip r:embed="rId2"/>
          <a:stretch>
            <a:fillRect/>
          </a:stretch>
        </p:blipFill>
        <p:spPr>
          <a:xfrm>
            <a:off x="2315444" y="1815354"/>
            <a:ext cx="7209557" cy="3361765"/>
          </a:xfrm>
          <a:prstGeom prst="rect">
            <a:avLst/>
          </a:prstGeom>
        </p:spPr>
      </p:pic>
    </p:spTree>
    <p:extLst>
      <p:ext uri="{BB962C8B-B14F-4D97-AF65-F5344CB8AC3E}">
        <p14:creationId xmlns:p14="http://schemas.microsoft.com/office/powerpoint/2010/main" val="1094493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828800" y="87499"/>
            <a:ext cx="6731000" cy="1245817"/>
          </a:xfrm>
          <a:prstGeom prst="rect">
            <a:avLst/>
          </a:prstGeom>
        </p:spPr>
        <p:txBody>
          <a:bodyPr vert="horz" wrap="square" lIns="0" tIns="14568" rIns="0" bIns="0" rtlCol="0" anchor="ctr">
            <a:spAutoFit/>
          </a:bodyPr>
          <a:lstStyle/>
          <a:p>
            <a:pPr marL="11206">
              <a:spcBef>
                <a:spcPts val="115"/>
              </a:spcBef>
            </a:pPr>
            <a:r>
              <a:rPr spc="106" dirty="0"/>
              <a:t>Overlapping</a:t>
            </a:r>
            <a:r>
              <a:rPr spc="-40" dirty="0"/>
              <a:t> </a:t>
            </a:r>
            <a:r>
              <a:rPr dirty="0"/>
              <a:t>class</a:t>
            </a:r>
            <a:r>
              <a:rPr spc="-35" dirty="0"/>
              <a:t> </a:t>
            </a:r>
            <a:r>
              <a:rPr spc="146" dirty="0"/>
              <a:t>distribution</a:t>
            </a:r>
          </a:p>
        </p:txBody>
      </p:sp>
      <p:pic>
        <p:nvPicPr>
          <p:cNvPr id="29" name="Picture 28"/>
          <p:cNvPicPr>
            <a:picLocks noChangeAspect="1"/>
          </p:cNvPicPr>
          <p:nvPr/>
        </p:nvPicPr>
        <p:blipFill>
          <a:blip r:embed="rId2"/>
          <a:stretch>
            <a:fillRect/>
          </a:stretch>
        </p:blipFill>
        <p:spPr>
          <a:xfrm>
            <a:off x="2196353" y="1815354"/>
            <a:ext cx="7395882" cy="3496235"/>
          </a:xfrm>
          <a:prstGeom prst="rect">
            <a:avLst/>
          </a:prstGeom>
        </p:spPr>
      </p:pic>
    </p:spTree>
    <p:extLst>
      <p:ext uri="{BB962C8B-B14F-4D97-AF65-F5344CB8AC3E}">
        <p14:creationId xmlns:p14="http://schemas.microsoft.com/office/powerpoint/2010/main" val="1629129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828801" y="72744"/>
            <a:ext cx="6259513" cy="1245817"/>
          </a:xfrm>
          <a:prstGeom prst="rect">
            <a:avLst/>
          </a:prstGeom>
        </p:spPr>
        <p:txBody>
          <a:bodyPr vert="horz" wrap="square" lIns="0" tIns="14568" rIns="0" bIns="0" rtlCol="0" anchor="ctr">
            <a:spAutoFit/>
          </a:bodyPr>
          <a:lstStyle/>
          <a:p>
            <a:pPr marL="11206">
              <a:spcBef>
                <a:spcPts val="115"/>
              </a:spcBef>
            </a:pPr>
            <a:r>
              <a:rPr spc="106" dirty="0"/>
              <a:t>Overlapping</a:t>
            </a:r>
            <a:r>
              <a:rPr spc="-40" dirty="0"/>
              <a:t> </a:t>
            </a:r>
            <a:r>
              <a:rPr dirty="0"/>
              <a:t>class</a:t>
            </a:r>
            <a:r>
              <a:rPr spc="-35" dirty="0"/>
              <a:t> </a:t>
            </a:r>
            <a:r>
              <a:rPr spc="146" dirty="0"/>
              <a:t>distribution</a:t>
            </a:r>
          </a:p>
        </p:txBody>
      </p:sp>
      <p:pic>
        <p:nvPicPr>
          <p:cNvPr id="18" name="Picture 17"/>
          <p:cNvPicPr>
            <a:picLocks noChangeAspect="1"/>
          </p:cNvPicPr>
          <p:nvPr/>
        </p:nvPicPr>
        <p:blipFill>
          <a:blip r:embed="rId2"/>
          <a:stretch>
            <a:fillRect/>
          </a:stretch>
        </p:blipFill>
        <p:spPr>
          <a:xfrm>
            <a:off x="2317345" y="1815354"/>
            <a:ext cx="7342126" cy="3361765"/>
          </a:xfrm>
          <a:prstGeom prst="rect">
            <a:avLst/>
          </a:prstGeom>
        </p:spPr>
      </p:pic>
    </p:spTree>
    <p:extLst>
      <p:ext uri="{BB962C8B-B14F-4D97-AF65-F5344CB8AC3E}">
        <p14:creationId xmlns:p14="http://schemas.microsoft.com/office/powerpoint/2010/main" val="11611356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smtClean="0"/>
              <a:t>Kernel functions only calculate the relationship between every pair of points as if they are in high dimension; they actually do not do the transformation</a:t>
            </a:r>
          </a:p>
          <a:p>
            <a:pPr>
              <a:buFont typeface="Arial" panose="020B0604020202020204" pitchFamily="34" charset="0"/>
              <a:buChar char="•"/>
            </a:pPr>
            <a:r>
              <a:rPr lang="en-US" dirty="0" smtClean="0"/>
              <a:t>Trick: Calculating the higher dimensional relationships without actually transforming the data to higher dimension</a:t>
            </a:r>
          </a:p>
          <a:p>
            <a:pPr>
              <a:buFont typeface="Arial" panose="020B0604020202020204" pitchFamily="34" charset="0"/>
              <a:buChar char="•"/>
            </a:pPr>
            <a:r>
              <a:rPr lang="en-US" dirty="0" smtClean="0"/>
              <a:t>Kernel trick avoids the math that is required to transform data into higher dimensions thus reduces the amount of computations.</a:t>
            </a:r>
          </a:p>
          <a:p>
            <a:pPr>
              <a:buFont typeface="Arial" panose="020B0604020202020204" pitchFamily="34" charset="0"/>
              <a:buChar char="•"/>
            </a:pPr>
            <a:r>
              <a:rPr lang="en-US" dirty="0" smtClean="0"/>
              <a:t>Different </a:t>
            </a:r>
            <a:r>
              <a:rPr lang="en-US" dirty="0"/>
              <a:t>SVM algorithms use different types of kernel functions. </a:t>
            </a:r>
            <a:r>
              <a:rPr lang="en-US" dirty="0" smtClean="0"/>
              <a:t>Example</a:t>
            </a:r>
            <a:r>
              <a:rPr lang="en-US" b="1" i="1" dirty="0" smtClean="0"/>
              <a:t> </a:t>
            </a:r>
            <a:r>
              <a:rPr lang="en-US" i="1" dirty="0"/>
              <a:t>linear, nonlinear, polynomial</a:t>
            </a:r>
            <a:r>
              <a:rPr lang="en-US" i="1" dirty="0" smtClean="0"/>
              <a:t>, </a:t>
            </a:r>
            <a:r>
              <a:rPr lang="en-US" i="1" dirty="0"/>
              <a:t>and </a:t>
            </a:r>
            <a:r>
              <a:rPr lang="en-US" i="1" dirty="0" smtClean="0"/>
              <a:t>sigmoid etc.</a:t>
            </a:r>
          </a:p>
          <a:p>
            <a:pPr>
              <a:buFont typeface="Arial" panose="020B0604020202020204" pitchFamily="34" charset="0"/>
              <a:buChar char="•"/>
            </a:pPr>
            <a:r>
              <a:rPr lang="en-US" altLang="zh-CN" dirty="0"/>
              <a:t>A </a:t>
            </a:r>
            <a:r>
              <a:rPr lang="en-US" altLang="zh-CN" i="1" dirty="0"/>
              <a:t>kernel function</a:t>
            </a:r>
            <a:r>
              <a:rPr lang="en-US" altLang="zh-CN" dirty="0"/>
              <a:t> is some function that corresponds to an inner product in some expanded feature </a:t>
            </a:r>
            <a:r>
              <a:rPr lang="en-US" altLang="zh-CN" dirty="0" smtClean="0"/>
              <a:t>space</a:t>
            </a:r>
          </a:p>
          <a:p>
            <a:pPr marL="1714500" lvl="4" indent="0">
              <a:buNone/>
            </a:pPr>
            <a:r>
              <a:rPr lang="en-US" altLang="zh-CN" i="1" dirty="0"/>
              <a:t>K</a:t>
            </a:r>
            <a:r>
              <a:rPr lang="en-US" altLang="zh-CN" dirty="0"/>
              <a:t>(x</a:t>
            </a:r>
            <a:r>
              <a:rPr lang="en-US" altLang="zh-CN" baseline="-25000" dirty="0"/>
              <a:t>i</a:t>
            </a:r>
            <a:r>
              <a:rPr lang="en-US" altLang="zh-CN" dirty="0"/>
              <a:t>, </a:t>
            </a:r>
            <a:r>
              <a:rPr lang="en-US" altLang="zh-CN" dirty="0" err="1"/>
              <a:t>x</a:t>
            </a:r>
            <a:r>
              <a:rPr lang="en-US" altLang="zh-CN" baseline="-25000" dirty="0" err="1"/>
              <a:t>j</a:t>
            </a:r>
            <a:r>
              <a:rPr lang="en-US" altLang="zh-CN" dirty="0"/>
              <a:t>)= </a:t>
            </a:r>
            <a:r>
              <a:rPr lang="el-GR" altLang="en-US" dirty="0">
                <a:cs typeface="Times New Roman" panose="02020603050405020304" pitchFamily="18" charset="0"/>
              </a:rPr>
              <a:t>φ</a:t>
            </a:r>
            <a:r>
              <a:rPr lang="en-US" altLang="zh-CN" dirty="0"/>
              <a:t>(x</a:t>
            </a:r>
            <a:r>
              <a:rPr lang="en-US" altLang="zh-CN" baseline="-25000" dirty="0"/>
              <a:t>i</a:t>
            </a:r>
            <a:r>
              <a:rPr lang="en-US" altLang="zh-CN" dirty="0"/>
              <a:t>)</a:t>
            </a:r>
            <a:r>
              <a:rPr lang="en-US" altLang="zh-CN" baseline="30000" dirty="0"/>
              <a:t>T  </a:t>
            </a:r>
            <a:r>
              <a:rPr lang="el-GR" altLang="en-US" dirty="0">
                <a:cs typeface="Times New Roman" panose="02020603050405020304" pitchFamily="18" charset="0"/>
              </a:rPr>
              <a:t>φ</a:t>
            </a:r>
            <a:r>
              <a:rPr lang="en-US" altLang="en-US" dirty="0">
                <a:cs typeface="Times New Roman" panose="02020603050405020304" pitchFamily="18" charset="0"/>
              </a:rPr>
              <a:t> </a:t>
            </a:r>
            <a:r>
              <a:rPr lang="en-US" altLang="zh-CN" u="sng" dirty="0"/>
              <a:t>(</a:t>
            </a:r>
            <a:r>
              <a:rPr lang="en-US" altLang="zh-CN" u="sng" dirty="0" err="1"/>
              <a:t>x</a:t>
            </a:r>
            <a:r>
              <a:rPr lang="en-US" altLang="zh-CN" u="sng" baseline="-25000" dirty="0" err="1"/>
              <a:t>j</a:t>
            </a:r>
            <a:r>
              <a:rPr lang="en-US" altLang="zh-CN" dirty="0"/>
              <a:t>)</a:t>
            </a:r>
          </a:p>
          <a:p>
            <a:pPr>
              <a:buFont typeface="Arial" panose="020B0604020202020204" pitchFamily="34" charset="0"/>
              <a:buChar char="•"/>
            </a:pPr>
            <a:endParaRPr lang="en-US" altLang="zh-CN" dirty="0"/>
          </a:p>
          <a:p>
            <a:pPr>
              <a:buFont typeface="Arial" panose="020B0604020202020204" pitchFamily="34" charset="0"/>
              <a:buChar char="•"/>
            </a:pPr>
            <a:endParaRPr lang="en-US" dirty="0"/>
          </a:p>
        </p:txBody>
      </p:sp>
      <p:sp>
        <p:nvSpPr>
          <p:cNvPr id="4" name="Content Placeholder 3"/>
          <p:cNvSpPr>
            <a:spLocks noGrp="1"/>
          </p:cNvSpPr>
          <p:nvPr>
            <p:ph sz="quarter" idx="10"/>
          </p:nvPr>
        </p:nvSpPr>
        <p:spPr/>
        <p:txBody>
          <a:bodyPr/>
          <a:lstStyle/>
          <a:p>
            <a:r>
              <a:rPr lang="en-US" dirty="0"/>
              <a:t>SVM Kernels</a:t>
            </a:r>
            <a:endParaRPr lang="en-IN" dirty="0"/>
          </a:p>
        </p:txBody>
      </p:sp>
    </p:spTree>
    <p:extLst>
      <p:ext uri="{BB962C8B-B14F-4D97-AF65-F5344CB8AC3E}">
        <p14:creationId xmlns:p14="http://schemas.microsoft.com/office/powerpoint/2010/main" val="24903452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5" name="Content Placeholder 14">
            <a:extLst>
              <a:ext uri="{FF2B5EF4-FFF2-40B4-BE49-F238E27FC236}">
                <a16:creationId xmlns:a16="http://schemas.microsoft.com/office/drawing/2014/main" id="{03E50632-DD4D-41CA-80A2-5C330C9BA5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6539" y="1460501"/>
            <a:ext cx="8715483" cy="4953000"/>
          </a:xfrm>
        </p:spPr>
      </p:pic>
      <p:sp>
        <p:nvSpPr>
          <p:cNvPr id="18" name="Title 1">
            <a:extLst>
              <a:ext uri="{FF2B5EF4-FFF2-40B4-BE49-F238E27FC236}">
                <a16:creationId xmlns:a16="http://schemas.microsoft.com/office/drawing/2014/main" id="{9A82776C-3C71-4822-9F96-33AE789B330B}"/>
              </a:ext>
            </a:extLst>
          </p:cNvPr>
          <p:cNvSpPr>
            <a:spLocks noGrp="1"/>
          </p:cNvSpPr>
          <p:nvPr>
            <p:ph type="title"/>
          </p:nvPr>
        </p:nvSpPr>
        <p:spPr>
          <a:xfrm>
            <a:off x="1546538" y="152400"/>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Kernel Trick (SVM)</a:t>
            </a:r>
          </a:p>
        </p:txBody>
      </p:sp>
    </p:spTree>
    <p:extLst>
      <p:ext uri="{BB962C8B-B14F-4D97-AF65-F5344CB8AC3E}">
        <p14:creationId xmlns:p14="http://schemas.microsoft.com/office/powerpoint/2010/main" val="780313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52" name="Text Box 12"/>
          <p:cNvSpPr txBox="1">
            <a:spLocks noChangeArrowheads="1"/>
          </p:cNvSpPr>
          <p:nvPr/>
        </p:nvSpPr>
        <p:spPr bwMode="auto">
          <a:xfrm>
            <a:off x="1914618" y="2887693"/>
            <a:ext cx="19050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dirty="0">
                <a:solidFill>
                  <a:prstClr val="black"/>
                </a:solidFill>
                <a:latin typeface="Tahoma" panose="020B0604030504040204" pitchFamily="34" charset="0"/>
              </a:rPr>
              <a:t>  denotes +1</a:t>
            </a:r>
          </a:p>
          <a:p>
            <a:pPr>
              <a:spcBef>
                <a:spcPct val="50000"/>
              </a:spcBef>
              <a:buClr>
                <a:prstClr val="black"/>
              </a:buClr>
            </a:pPr>
            <a:r>
              <a:rPr lang="en-US" altLang="zh-CN" sz="2000" dirty="0">
                <a:solidFill>
                  <a:prstClr val="black"/>
                </a:solidFill>
                <a:latin typeface="Tahoma" panose="020B0604030504040204" pitchFamily="34" charset="0"/>
              </a:rPr>
              <a:t>  denotes -1</a:t>
            </a:r>
          </a:p>
        </p:txBody>
      </p:sp>
      <p:sp>
        <p:nvSpPr>
          <p:cNvPr id="240653" name="Oval 13"/>
          <p:cNvSpPr>
            <a:spLocks noChangeAspect="1" noChangeArrowheads="1"/>
          </p:cNvSpPr>
          <p:nvPr/>
        </p:nvSpPr>
        <p:spPr bwMode="auto">
          <a:xfrm rot="4777107">
            <a:off x="1940481" y="3094039"/>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54" name="Oval 14"/>
          <p:cNvSpPr>
            <a:spLocks noChangeAspect="1" noChangeArrowheads="1"/>
          </p:cNvSpPr>
          <p:nvPr/>
        </p:nvSpPr>
        <p:spPr bwMode="auto">
          <a:xfrm rot="5895381">
            <a:off x="1919666" y="353243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55" name="Line 15"/>
          <p:cNvSpPr>
            <a:spLocks noChangeShapeType="1"/>
          </p:cNvSpPr>
          <p:nvPr/>
        </p:nvSpPr>
        <p:spPr bwMode="auto">
          <a:xfrm>
            <a:off x="3962400" y="2089818"/>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240656" name="Line 16"/>
          <p:cNvSpPr>
            <a:spLocks noChangeShapeType="1"/>
          </p:cNvSpPr>
          <p:nvPr/>
        </p:nvSpPr>
        <p:spPr bwMode="auto">
          <a:xfrm flipV="1">
            <a:off x="3962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40657" name="Oval 17"/>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58" name="Oval 18"/>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59" name="Oval 19"/>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60" name="Oval 20"/>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61" name="Oval 21"/>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62" name="Oval 22"/>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63" name="Oval 23"/>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64" name="Oval 24"/>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65" name="Oval 25"/>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66" name="Oval 26"/>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67" name="Oval 27"/>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68" name="Oval 28"/>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69" name="Oval 29"/>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70" name="Oval 30"/>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71" name="Oval 31"/>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72" name="Oval 32"/>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73" name="Oval 33"/>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74" name="Oval 34"/>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75" name="Oval 35"/>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76" name="Oval 36"/>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77" name="Oval 37"/>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78" name="Oval 38"/>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79" name="Oval 39"/>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80" name="Oval 40"/>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81" name="Oval 41"/>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82" name="Oval 42"/>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83" name="Oval 43"/>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84" name="Oval 44"/>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85" name="Oval 45"/>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86" name="Oval 46"/>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87" name="Oval 47"/>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88" name="Oval 48"/>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89" name="Oval 49"/>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90" name="Oval 50"/>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0691" name="Text Box 51"/>
          <p:cNvSpPr txBox="1">
            <a:spLocks noChangeArrowheads="1"/>
          </p:cNvSpPr>
          <p:nvPr/>
        </p:nvSpPr>
        <p:spPr bwMode="auto">
          <a:xfrm>
            <a:off x="3982571" y="1434419"/>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b="1" i="1" dirty="0">
                <a:solidFill>
                  <a:prstClr val="black"/>
                </a:solidFill>
                <a:latin typeface="Tahoma" panose="020B0604030504040204" pitchFamily="34" charset="0"/>
              </a:rPr>
              <a:t>f</a:t>
            </a:r>
            <a:r>
              <a:rPr lang="en-US" altLang="zh-CN" sz="2000" i="1" dirty="0">
                <a:solidFill>
                  <a:prstClr val="black"/>
                </a:solidFill>
                <a:latin typeface="Tahoma" panose="020B0604030504040204" pitchFamily="34" charset="0"/>
              </a:rPr>
              <a:t>(</a:t>
            </a:r>
            <a:r>
              <a:rPr lang="en-US" altLang="zh-CN" sz="2000" b="1" i="1" dirty="0" err="1">
                <a:solidFill>
                  <a:prstClr val="black"/>
                </a:solidFill>
                <a:latin typeface="Tahoma" panose="020B0604030504040204" pitchFamily="34" charset="0"/>
              </a:rPr>
              <a:t>x</a:t>
            </a:r>
            <a:r>
              <a:rPr lang="en-US" altLang="zh-CN" sz="2000" i="1" dirty="0" err="1">
                <a:solidFill>
                  <a:prstClr val="black"/>
                </a:solidFill>
                <a:latin typeface="Tahoma" panose="020B0604030504040204" pitchFamily="34" charset="0"/>
              </a:rPr>
              <a:t>,</a:t>
            </a:r>
            <a:r>
              <a:rPr lang="en-US" altLang="zh-CN" sz="2000" b="1" i="1" dirty="0" err="1">
                <a:solidFill>
                  <a:srgbClr val="00CC00"/>
                </a:solidFill>
                <a:latin typeface="Tahoma" panose="020B0604030504040204" pitchFamily="34" charset="0"/>
              </a:rPr>
              <a:t>w</a:t>
            </a:r>
            <a:r>
              <a:rPr lang="en-US" altLang="zh-CN" sz="2000" i="1" dirty="0" err="1">
                <a:solidFill>
                  <a:srgbClr val="00CC00"/>
                </a:solidFill>
                <a:latin typeface="Tahoma" panose="020B0604030504040204" pitchFamily="34" charset="0"/>
              </a:rPr>
              <a:t>,b</a:t>
            </a:r>
            <a:r>
              <a:rPr lang="en-US" altLang="zh-CN" sz="2000" i="1" dirty="0">
                <a:solidFill>
                  <a:prstClr val="black"/>
                </a:solidFill>
                <a:latin typeface="Tahoma" panose="020B0604030504040204" pitchFamily="34" charset="0"/>
              </a:rPr>
              <a:t>) = sign(</a:t>
            </a:r>
            <a:r>
              <a:rPr lang="en-US" altLang="zh-CN" sz="2000" b="1" i="1" dirty="0">
                <a:solidFill>
                  <a:srgbClr val="00CC00"/>
                </a:solidFill>
                <a:latin typeface="Tahoma" panose="020B0604030504040204" pitchFamily="34" charset="0"/>
              </a:rPr>
              <a:t>w</a:t>
            </a:r>
            <a:r>
              <a:rPr lang="en-US" altLang="zh-CN" sz="2000" b="1" i="1" dirty="0">
                <a:solidFill>
                  <a:prstClr val="black"/>
                </a:solidFill>
                <a:latin typeface="Tahoma" panose="020B0604030504040204" pitchFamily="34" charset="0"/>
              </a:rPr>
              <a:t> x</a:t>
            </a:r>
            <a:r>
              <a:rPr lang="en-US" altLang="zh-CN" sz="2000" i="1" dirty="0">
                <a:solidFill>
                  <a:srgbClr val="00CC00"/>
                </a:solidFill>
                <a:latin typeface="Tahoma" panose="020B0604030504040204" pitchFamily="34" charset="0"/>
              </a:rPr>
              <a:t> </a:t>
            </a:r>
            <a:r>
              <a:rPr lang="en-US" altLang="zh-CN" sz="2000" i="1" dirty="0">
                <a:solidFill>
                  <a:prstClr val="black"/>
                </a:solidFill>
                <a:latin typeface="Tahoma" panose="020B0604030504040204" pitchFamily="34" charset="0"/>
              </a:rPr>
              <a:t>+ </a:t>
            </a:r>
            <a:r>
              <a:rPr lang="en-US" altLang="zh-CN" sz="2000" i="1" dirty="0">
                <a:solidFill>
                  <a:srgbClr val="00CC00"/>
                </a:solidFill>
                <a:latin typeface="Tahoma" panose="020B0604030504040204" pitchFamily="34" charset="0"/>
              </a:rPr>
              <a:t>b</a:t>
            </a:r>
            <a:r>
              <a:rPr lang="en-US" altLang="zh-CN" sz="2000" i="1" dirty="0">
                <a:solidFill>
                  <a:prstClr val="black"/>
                </a:solidFill>
                <a:latin typeface="Tahoma" panose="020B0604030504040204" pitchFamily="34" charset="0"/>
              </a:rPr>
              <a:t>)</a:t>
            </a:r>
          </a:p>
        </p:txBody>
      </p:sp>
      <p:sp>
        <p:nvSpPr>
          <p:cNvPr id="240692" name="Line 52"/>
          <p:cNvSpPr>
            <a:spLocks noChangeShapeType="1"/>
          </p:cNvSpPr>
          <p:nvPr/>
        </p:nvSpPr>
        <p:spPr bwMode="auto">
          <a:xfrm flipV="1">
            <a:off x="4953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40693" name="Text Box 53"/>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endParaRPr lang="en-US" altLang="en-US" sz="2000">
              <a:solidFill>
                <a:prstClr val="black"/>
              </a:solidFill>
              <a:latin typeface="Tahoma" panose="020B0604030504040204" pitchFamily="34" charset="0"/>
            </a:endParaRPr>
          </a:p>
        </p:txBody>
      </p:sp>
      <p:sp>
        <p:nvSpPr>
          <p:cNvPr id="240694" name="Text Box 54"/>
          <p:cNvSpPr txBox="1">
            <a:spLocks noChangeArrowheads="1"/>
          </p:cNvSpPr>
          <p:nvPr/>
        </p:nvSpPr>
        <p:spPr bwMode="auto">
          <a:xfrm>
            <a:off x="7924800" y="3352801"/>
            <a:ext cx="2209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a:solidFill>
                  <a:prstClr val="black"/>
                </a:solidFill>
                <a:latin typeface="Tahoma" panose="020B0604030504040204" pitchFamily="34" charset="0"/>
              </a:rPr>
              <a:t>Any of these would be fine..</a:t>
            </a:r>
          </a:p>
          <a:p>
            <a:pPr>
              <a:spcBef>
                <a:spcPct val="50000"/>
              </a:spcBef>
              <a:buClr>
                <a:prstClr val="black"/>
              </a:buClr>
            </a:pPr>
            <a:endParaRPr lang="en-US" altLang="zh-CN" sz="2000">
              <a:solidFill>
                <a:prstClr val="black"/>
              </a:solidFill>
              <a:latin typeface="Tahoma" panose="020B0604030504040204" pitchFamily="34" charset="0"/>
            </a:endParaRPr>
          </a:p>
          <a:p>
            <a:pPr>
              <a:spcBef>
                <a:spcPct val="50000"/>
              </a:spcBef>
              <a:buClr>
                <a:prstClr val="black"/>
              </a:buClr>
            </a:pPr>
            <a:r>
              <a:rPr lang="en-US" altLang="zh-CN" sz="2000">
                <a:solidFill>
                  <a:prstClr val="black"/>
                </a:solidFill>
                <a:latin typeface="Tahoma" panose="020B0604030504040204" pitchFamily="34" charset="0"/>
              </a:rPr>
              <a:t>..but which is best?</a:t>
            </a:r>
          </a:p>
        </p:txBody>
      </p:sp>
      <p:sp>
        <p:nvSpPr>
          <p:cNvPr id="240695" name="Line 55"/>
          <p:cNvSpPr>
            <a:spLocks noChangeShapeType="1"/>
          </p:cNvSpPr>
          <p:nvPr/>
        </p:nvSpPr>
        <p:spPr bwMode="auto">
          <a:xfrm flipV="1">
            <a:off x="3810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40696" name="Line 56"/>
          <p:cNvSpPr>
            <a:spLocks noChangeShapeType="1"/>
          </p:cNvSpPr>
          <p:nvPr/>
        </p:nvSpPr>
        <p:spPr bwMode="auto">
          <a:xfrm flipV="1">
            <a:off x="4114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40697" name="Line 57"/>
          <p:cNvSpPr>
            <a:spLocks noChangeShapeType="1"/>
          </p:cNvSpPr>
          <p:nvPr/>
        </p:nvSpPr>
        <p:spPr bwMode="auto">
          <a:xfrm flipV="1">
            <a:off x="3581400" y="2438400"/>
            <a:ext cx="4800600" cy="220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40698" name="Line 58"/>
          <p:cNvSpPr>
            <a:spLocks noChangeShapeType="1"/>
          </p:cNvSpPr>
          <p:nvPr/>
        </p:nvSpPr>
        <p:spPr bwMode="auto">
          <a:xfrm flipV="1">
            <a:off x="3962400" y="2209800"/>
            <a:ext cx="38100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40699" name="Line 59"/>
          <p:cNvSpPr>
            <a:spLocks noChangeShapeType="1"/>
          </p:cNvSpPr>
          <p:nvPr/>
        </p:nvSpPr>
        <p:spPr bwMode="auto">
          <a:xfrm flipV="1">
            <a:off x="3886200" y="1905000"/>
            <a:ext cx="38862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40700" name="Line 60"/>
          <p:cNvSpPr>
            <a:spLocks noChangeShapeType="1"/>
          </p:cNvSpPr>
          <p:nvPr/>
        </p:nvSpPr>
        <p:spPr bwMode="auto">
          <a:xfrm flipV="1">
            <a:off x="4114800" y="1752600"/>
            <a:ext cx="34290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40701" name="Line 61"/>
          <p:cNvSpPr>
            <a:spLocks noChangeShapeType="1"/>
          </p:cNvSpPr>
          <p:nvPr/>
        </p:nvSpPr>
        <p:spPr bwMode="auto">
          <a:xfrm flipV="1">
            <a:off x="4343400" y="2133600"/>
            <a:ext cx="2743200" cy="3505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40702" name="Line 62"/>
          <p:cNvSpPr>
            <a:spLocks noChangeShapeType="1"/>
          </p:cNvSpPr>
          <p:nvPr/>
        </p:nvSpPr>
        <p:spPr bwMode="auto">
          <a:xfrm flipV="1">
            <a:off x="3886200" y="2209800"/>
            <a:ext cx="41148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61" name="Rectangle 4"/>
          <p:cNvSpPr>
            <a:spLocks noChangeArrowheads="1"/>
          </p:cNvSpPr>
          <p:nvPr/>
        </p:nvSpPr>
        <p:spPr bwMode="auto">
          <a:xfrm>
            <a:off x="1528359" y="600045"/>
            <a:ext cx="464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dirty="0">
                <a:solidFill>
                  <a:srgbClr val="1F497D"/>
                </a:solidFill>
              </a:rPr>
              <a:t> </a:t>
            </a:r>
            <a:r>
              <a:rPr lang="en-US" altLang="zh-CN" sz="4400" b="1" dirty="0">
                <a:solidFill>
                  <a:prstClr val="black"/>
                </a:solidFill>
                <a:latin typeface="Calibri"/>
                <a:cs typeface="+mj-cs"/>
              </a:rPr>
              <a:t>Linear Classifiers</a:t>
            </a:r>
          </a:p>
        </p:txBody>
      </p:sp>
    </p:spTree>
    <p:extLst>
      <p:ext uri="{BB962C8B-B14F-4D97-AF65-F5344CB8AC3E}">
        <p14:creationId xmlns:p14="http://schemas.microsoft.com/office/powerpoint/2010/main" val="35799378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6400" y="1433118"/>
            <a:ext cx="8229600" cy="4525963"/>
          </a:xfrm>
        </p:spPr>
        <p:txBody>
          <a:bodyPr/>
          <a:lstStyle/>
          <a:p>
            <a:pPr marL="457200" indent="-457200">
              <a:buFont typeface="Arial" panose="020B0604020202020204" pitchFamily="34" charset="0"/>
              <a:buChar char="•"/>
            </a:pPr>
            <a:r>
              <a:rPr lang="en-US" altLang="zh-CN" sz="2800" dirty="0"/>
              <a:t>Linear: </a:t>
            </a:r>
            <a:r>
              <a:rPr lang="en-US" altLang="zh-CN" sz="2800" i="1" dirty="0"/>
              <a:t>K</a:t>
            </a:r>
            <a:r>
              <a:rPr lang="en-US" altLang="zh-CN" sz="2800" dirty="0"/>
              <a:t>(</a:t>
            </a:r>
            <a:r>
              <a:rPr lang="en-US" altLang="zh-CN" sz="2800" b="1" dirty="0" err="1"/>
              <a:t>x</a:t>
            </a:r>
            <a:r>
              <a:rPr lang="en-US" altLang="zh-CN" sz="2800" b="1" baseline="-25000" dirty="0" err="1"/>
              <a:t>i</a:t>
            </a:r>
            <a:r>
              <a:rPr lang="en-US" altLang="zh-CN" sz="2800" dirty="0" err="1"/>
              <a:t>,</a:t>
            </a:r>
            <a:r>
              <a:rPr lang="en-US" altLang="zh-CN" sz="2800" b="1" dirty="0" err="1"/>
              <a:t>x</a:t>
            </a:r>
            <a:r>
              <a:rPr lang="en-US" altLang="zh-CN" sz="2800" b="1" baseline="-25000" dirty="0" err="1"/>
              <a:t>j</a:t>
            </a:r>
            <a:r>
              <a:rPr lang="en-US" altLang="zh-CN" sz="2800" dirty="0"/>
              <a:t>)= </a:t>
            </a:r>
            <a:r>
              <a:rPr lang="en-US" altLang="zh-CN" sz="2800" b="1" dirty="0" err="1"/>
              <a:t>x</a:t>
            </a:r>
            <a:r>
              <a:rPr lang="en-US" altLang="zh-CN" sz="2800" b="1" baseline="-25000" dirty="0" err="1"/>
              <a:t>i</a:t>
            </a:r>
            <a:r>
              <a:rPr lang="en-US" altLang="zh-CN" sz="2800" b="1" baseline="30000" dirty="0" err="1"/>
              <a:t>T</a:t>
            </a:r>
            <a:r>
              <a:rPr lang="en-US" altLang="zh-CN" sz="2800" b="1" baseline="30000" dirty="0"/>
              <a:t> </a:t>
            </a:r>
            <a:r>
              <a:rPr lang="en-US" altLang="zh-CN" sz="2800" b="1" dirty="0" err="1"/>
              <a:t>x</a:t>
            </a:r>
            <a:r>
              <a:rPr lang="en-US" altLang="zh-CN" sz="2800" b="1" baseline="-25000" dirty="0" err="1"/>
              <a:t>j</a:t>
            </a:r>
            <a:endParaRPr lang="en-US" altLang="zh-CN" sz="2800" dirty="0"/>
          </a:p>
          <a:p>
            <a:pPr marL="457200" indent="-457200">
              <a:buFont typeface="Arial" panose="020B0604020202020204" pitchFamily="34" charset="0"/>
              <a:buChar char="•"/>
            </a:pPr>
            <a:endParaRPr lang="en-US" altLang="zh-CN" sz="2800" dirty="0"/>
          </a:p>
          <a:p>
            <a:pPr>
              <a:buFont typeface="Arial" panose="020B0604020202020204" pitchFamily="34" charset="0"/>
              <a:buChar char="•"/>
            </a:pPr>
            <a:r>
              <a:rPr lang="en-US" altLang="zh-CN" dirty="0"/>
              <a:t>Polynomial of power </a:t>
            </a:r>
            <a:r>
              <a:rPr lang="en-US" altLang="zh-CN" i="1" dirty="0"/>
              <a:t>p</a:t>
            </a:r>
            <a:r>
              <a:rPr lang="en-US" altLang="zh-CN" dirty="0"/>
              <a:t>: </a:t>
            </a:r>
            <a:r>
              <a:rPr lang="en-US" altLang="zh-CN" i="1" dirty="0"/>
              <a:t>K</a:t>
            </a:r>
            <a:r>
              <a:rPr lang="en-US" altLang="zh-CN" dirty="0"/>
              <a:t>(</a:t>
            </a:r>
            <a:r>
              <a:rPr lang="en-US" altLang="zh-CN" b="1" dirty="0" err="1"/>
              <a:t>x</a:t>
            </a:r>
            <a:r>
              <a:rPr lang="en-US" altLang="zh-CN" b="1" baseline="-25000" dirty="0" err="1"/>
              <a:t>i</a:t>
            </a:r>
            <a:r>
              <a:rPr lang="en-US" altLang="zh-CN" dirty="0" err="1"/>
              <a:t>,</a:t>
            </a:r>
            <a:r>
              <a:rPr lang="en-US" altLang="zh-CN" b="1" dirty="0" err="1"/>
              <a:t>x</a:t>
            </a:r>
            <a:r>
              <a:rPr lang="en-US" altLang="zh-CN" b="1" baseline="-25000" dirty="0" err="1"/>
              <a:t>j</a:t>
            </a:r>
            <a:r>
              <a:rPr lang="en-US" altLang="zh-CN" dirty="0"/>
              <a:t>)= (1+</a:t>
            </a:r>
            <a:r>
              <a:rPr lang="en-US" altLang="zh-CN" dirty="0">
                <a:cs typeface="Times New Roman" panose="02020603050405020304" pitchFamily="18" charset="0"/>
              </a:rPr>
              <a:t> </a:t>
            </a:r>
            <a:r>
              <a:rPr lang="en-US" altLang="zh-CN" b="1" dirty="0"/>
              <a:t>x</a:t>
            </a:r>
            <a:r>
              <a:rPr lang="en-US" altLang="zh-CN" b="1" baseline="-25000" dirty="0"/>
              <a:t>i </a:t>
            </a:r>
            <a:r>
              <a:rPr lang="en-US" altLang="zh-CN" b="1" baseline="30000" dirty="0" err="1"/>
              <a:t>T</a:t>
            </a:r>
            <a:r>
              <a:rPr lang="en-US" altLang="zh-CN" b="1" dirty="0" err="1"/>
              <a:t>x</a:t>
            </a:r>
            <a:r>
              <a:rPr lang="en-US" altLang="zh-CN" b="1" baseline="-25000" dirty="0" err="1"/>
              <a:t>j</a:t>
            </a:r>
            <a:r>
              <a:rPr lang="en-US" altLang="zh-CN" dirty="0"/>
              <a:t>)</a:t>
            </a:r>
            <a:r>
              <a:rPr lang="en-US" altLang="zh-CN" i="1" baseline="30000" dirty="0"/>
              <a:t>p</a:t>
            </a:r>
          </a:p>
          <a:p>
            <a:pPr>
              <a:buFont typeface="Arial" panose="020B0604020202020204" pitchFamily="34" charset="0"/>
              <a:buChar char="•"/>
            </a:pPr>
            <a:endParaRPr lang="en-US" altLang="zh-CN" dirty="0"/>
          </a:p>
          <a:p>
            <a:pPr>
              <a:buFont typeface="Arial" panose="020B0604020202020204" pitchFamily="34" charset="0"/>
              <a:buChar char="•"/>
            </a:pPr>
            <a:r>
              <a:rPr lang="en-US" altLang="zh-CN" dirty="0"/>
              <a:t>Gaussian (radial-basis function network):</a:t>
            </a:r>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endParaRPr lang="en-US" altLang="zh-CN" dirty="0"/>
          </a:p>
          <a:p>
            <a:pPr>
              <a:buFont typeface="Arial" panose="020B0604020202020204" pitchFamily="34" charset="0"/>
              <a:buChar char="•"/>
            </a:pPr>
            <a:r>
              <a:rPr lang="en-US" altLang="zh-CN" dirty="0"/>
              <a:t>Sigmoid: </a:t>
            </a:r>
            <a:r>
              <a:rPr lang="en-US" altLang="zh-CN" i="1" dirty="0"/>
              <a:t>K</a:t>
            </a:r>
            <a:r>
              <a:rPr lang="en-US" altLang="zh-CN" dirty="0"/>
              <a:t>(</a:t>
            </a:r>
            <a:r>
              <a:rPr lang="en-US" altLang="zh-CN" b="1" dirty="0" err="1"/>
              <a:t>x</a:t>
            </a:r>
            <a:r>
              <a:rPr lang="en-US" altLang="zh-CN" b="1" baseline="-25000" dirty="0" err="1"/>
              <a:t>i</a:t>
            </a:r>
            <a:r>
              <a:rPr lang="en-US" altLang="zh-CN" dirty="0" err="1"/>
              <a:t>,</a:t>
            </a:r>
            <a:r>
              <a:rPr lang="en-US" altLang="zh-CN" b="1" dirty="0" err="1"/>
              <a:t>x</a:t>
            </a:r>
            <a:r>
              <a:rPr lang="en-US" altLang="zh-CN" b="1" baseline="-25000" dirty="0" err="1"/>
              <a:t>j</a:t>
            </a:r>
            <a:r>
              <a:rPr lang="en-US" altLang="zh-CN" dirty="0"/>
              <a:t>)= </a:t>
            </a:r>
            <a:r>
              <a:rPr lang="en-US" altLang="zh-CN" dirty="0" err="1"/>
              <a:t>tanh</a:t>
            </a:r>
            <a:r>
              <a:rPr lang="en-US" altLang="zh-CN" dirty="0"/>
              <a:t>(</a:t>
            </a:r>
            <a:r>
              <a:rPr lang="el-GR" altLang="en-US" dirty="0">
                <a:cs typeface="Times New Roman" panose="02020603050405020304" pitchFamily="18" charset="0"/>
              </a:rPr>
              <a:t>β</a:t>
            </a:r>
            <a:r>
              <a:rPr lang="en-US" altLang="zh-CN" baseline="-25000" dirty="0">
                <a:cs typeface="Times New Roman" panose="02020603050405020304" pitchFamily="18" charset="0"/>
              </a:rPr>
              <a:t>0</a:t>
            </a:r>
            <a:r>
              <a:rPr lang="en-US" altLang="zh-CN" b="1" dirty="0"/>
              <a:t>x</a:t>
            </a:r>
            <a:r>
              <a:rPr lang="en-US" altLang="zh-CN" b="1" baseline="-25000" dirty="0"/>
              <a:t>i </a:t>
            </a:r>
            <a:r>
              <a:rPr lang="en-US" altLang="zh-CN" b="1" baseline="30000" dirty="0" err="1"/>
              <a:t>T</a:t>
            </a:r>
            <a:r>
              <a:rPr lang="en-US" altLang="zh-CN" b="1" dirty="0" err="1"/>
              <a:t>x</a:t>
            </a:r>
            <a:r>
              <a:rPr lang="en-US" altLang="zh-CN" b="1" baseline="-25000" dirty="0" err="1"/>
              <a:t>j</a:t>
            </a:r>
            <a:r>
              <a:rPr lang="en-US" altLang="zh-CN" b="1" baseline="-25000" dirty="0"/>
              <a:t> </a:t>
            </a:r>
            <a:r>
              <a:rPr lang="en-US" altLang="zh-CN" dirty="0"/>
              <a:t>+ </a:t>
            </a:r>
            <a:r>
              <a:rPr lang="el-GR" altLang="en-US" dirty="0">
                <a:cs typeface="Times New Roman" panose="02020603050405020304" pitchFamily="18" charset="0"/>
              </a:rPr>
              <a:t>β</a:t>
            </a:r>
            <a:r>
              <a:rPr lang="en-US" altLang="zh-CN" baseline="-25000" dirty="0">
                <a:cs typeface="Times New Roman" panose="02020603050405020304" pitchFamily="18" charset="0"/>
              </a:rPr>
              <a:t>1</a:t>
            </a:r>
            <a:r>
              <a:rPr lang="en-US" altLang="zh-CN" dirty="0">
                <a:cs typeface="Times New Roman" panose="02020603050405020304" pitchFamily="18" charset="0"/>
              </a:rPr>
              <a:t>)</a:t>
            </a:r>
            <a:endParaRPr lang="en-US" altLang="zh-CN" i="1" baseline="30000" dirty="0"/>
          </a:p>
          <a:p>
            <a:pPr>
              <a:buFont typeface="Arial" panose="020B0604020202020204" pitchFamily="34" charset="0"/>
              <a:buChar char="•"/>
            </a:pPr>
            <a:endParaRPr lang="en-IN" dirty="0"/>
          </a:p>
        </p:txBody>
      </p:sp>
      <p:sp>
        <p:nvSpPr>
          <p:cNvPr id="4" name="Content Placeholder 3"/>
          <p:cNvSpPr>
            <a:spLocks noGrp="1"/>
          </p:cNvSpPr>
          <p:nvPr>
            <p:ph sz="quarter" idx="10"/>
          </p:nvPr>
        </p:nvSpPr>
        <p:spPr/>
        <p:txBody>
          <a:bodyPr/>
          <a:lstStyle/>
          <a:p>
            <a:r>
              <a:rPr lang="en-US" altLang="zh-CN" dirty="0"/>
              <a:t>Examples of Kernel Functions</a:t>
            </a:r>
          </a:p>
          <a:p>
            <a:endParaRPr lang="en-IN" dirty="0"/>
          </a:p>
        </p:txBody>
      </p:sp>
      <p:graphicFrame>
        <p:nvGraphicFramePr>
          <p:cNvPr id="5" name="Object 4"/>
          <p:cNvGraphicFramePr>
            <a:graphicFrameLocks noChangeAspect="1"/>
          </p:cNvGraphicFramePr>
          <p:nvPr>
            <p:extLst/>
          </p:nvPr>
        </p:nvGraphicFramePr>
        <p:xfrm>
          <a:off x="3200401" y="3962401"/>
          <a:ext cx="3948113" cy="1093787"/>
        </p:xfrm>
        <a:graphic>
          <a:graphicData uri="http://schemas.openxmlformats.org/presentationml/2006/ole">
            <mc:AlternateContent xmlns:mc="http://schemas.openxmlformats.org/markup-compatibility/2006">
              <mc:Choice xmlns:v="urn:schemas-microsoft-com:vml" Requires="v">
                <p:oleObj spid="_x0000_s20498" name="Equation" r:id="rId3" imgW="3947334" imgH="1094079" progId="Equation.DSMT4">
                  <p:embed/>
                </p:oleObj>
              </mc:Choice>
              <mc:Fallback>
                <p:oleObj name="Equation" r:id="rId3" imgW="3947334" imgH="1094079" progId="Equation.DSMT4">
                  <p:embed/>
                  <p:pic>
                    <p:nvPicPr>
                      <p:cNvPr id="5" name="Object 4"/>
                      <p:cNvPicPr/>
                      <p:nvPr/>
                    </p:nvPicPr>
                    <p:blipFill>
                      <a:blip r:embed="rId4"/>
                      <a:stretch>
                        <a:fillRect/>
                      </a:stretch>
                    </p:blipFill>
                    <p:spPr>
                      <a:xfrm>
                        <a:off x="3200401" y="3962401"/>
                        <a:ext cx="3948113" cy="1093787"/>
                      </a:xfrm>
                      <a:prstGeom prst="rect">
                        <a:avLst/>
                      </a:prstGeom>
                    </p:spPr>
                  </p:pic>
                </p:oleObj>
              </mc:Fallback>
            </mc:AlternateContent>
          </a:graphicData>
        </a:graphic>
      </p:graphicFrame>
    </p:spTree>
    <p:extLst>
      <p:ext uri="{BB962C8B-B14F-4D97-AF65-F5344CB8AC3E}">
        <p14:creationId xmlns:p14="http://schemas.microsoft.com/office/powerpoint/2010/main" val="29535103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Kernel trick example – Polynomial kernel</a:t>
            </a:r>
            <a:endParaRPr lang="en-IN" dirty="0"/>
          </a:p>
        </p:txBody>
      </p:sp>
      <p:pic>
        <p:nvPicPr>
          <p:cNvPr id="5" name="Picture 4"/>
          <p:cNvPicPr>
            <a:picLocks noChangeAspect="1"/>
          </p:cNvPicPr>
          <p:nvPr/>
        </p:nvPicPr>
        <p:blipFill>
          <a:blip r:embed="rId2"/>
          <a:stretch>
            <a:fillRect/>
          </a:stretch>
        </p:blipFill>
        <p:spPr>
          <a:xfrm>
            <a:off x="1828800" y="1981200"/>
            <a:ext cx="8197933" cy="2895600"/>
          </a:xfrm>
          <a:prstGeom prst="rect">
            <a:avLst/>
          </a:prstGeom>
        </p:spPr>
      </p:pic>
    </p:spTree>
    <p:extLst>
      <p:ext uri="{BB962C8B-B14F-4D97-AF65-F5344CB8AC3E}">
        <p14:creationId xmlns:p14="http://schemas.microsoft.com/office/powerpoint/2010/main" val="1655482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840135" y="-515"/>
            <a:ext cx="6324600" cy="1143000"/>
          </a:xfrm>
        </p:spPr>
        <p:txBody>
          <a:bodyPr/>
          <a:lstStyle/>
          <a:p>
            <a:r>
              <a:rPr lang="en-US" dirty="0" smtClean="0"/>
              <a:t>Kernel example</a:t>
            </a:r>
            <a:endParaRPr lang="en-IN" dirty="0"/>
          </a:p>
        </p:txBody>
      </p:sp>
      <p:pic>
        <p:nvPicPr>
          <p:cNvPr id="4" name="Picture 3"/>
          <p:cNvPicPr>
            <a:picLocks noChangeAspect="1"/>
          </p:cNvPicPr>
          <p:nvPr/>
        </p:nvPicPr>
        <p:blipFill>
          <a:blip r:embed="rId2"/>
          <a:stretch>
            <a:fillRect/>
          </a:stretch>
        </p:blipFill>
        <p:spPr>
          <a:xfrm>
            <a:off x="3429001" y="1470397"/>
            <a:ext cx="2173027" cy="896220"/>
          </a:xfrm>
          <a:prstGeom prst="rect">
            <a:avLst/>
          </a:prstGeom>
        </p:spPr>
      </p:pic>
      <p:pic>
        <p:nvPicPr>
          <p:cNvPr id="6" name="Picture 5"/>
          <p:cNvPicPr>
            <a:picLocks noChangeAspect="1"/>
          </p:cNvPicPr>
          <p:nvPr/>
        </p:nvPicPr>
        <p:blipFill>
          <a:blip r:embed="rId3"/>
          <a:stretch>
            <a:fillRect/>
          </a:stretch>
        </p:blipFill>
        <p:spPr>
          <a:xfrm>
            <a:off x="1840136" y="2527786"/>
            <a:ext cx="7217157" cy="895258"/>
          </a:xfrm>
          <a:prstGeom prst="rect">
            <a:avLst/>
          </a:prstGeom>
        </p:spPr>
      </p:pic>
      <p:pic>
        <p:nvPicPr>
          <p:cNvPr id="7" name="Picture 6"/>
          <p:cNvPicPr>
            <a:picLocks noChangeAspect="1"/>
          </p:cNvPicPr>
          <p:nvPr/>
        </p:nvPicPr>
        <p:blipFill>
          <a:blip r:embed="rId4"/>
          <a:stretch>
            <a:fillRect/>
          </a:stretch>
        </p:blipFill>
        <p:spPr>
          <a:xfrm>
            <a:off x="1876625" y="3558316"/>
            <a:ext cx="3299260" cy="994630"/>
          </a:xfrm>
          <a:prstGeom prst="rect">
            <a:avLst/>
          </a:prstGeom>
        </p:spPr>
      </p:pic>
      <p:pic>
        <p:nvPicPr>
          <p:cNvPr id="8" name="Picture 7"/>
          <p:cNvPicPr>
            <a:picLocks noChangeAspect="1"/>
          </p:cNvPicPr>
          <p:nvPr/>
        </p:nvPicPr>
        <p:blipFill>
          <a:blip r:embed="rId5"/>
          <a:stretch>
            <a:fillRect/>
          </a:stretch>
        </p:blipFill>
        <p:spPr>
          <a:xfrm>
            <a:off x="2434140" y="5020860"/>
            <a:ext cx="3661860" cy="1615868"/>
          </a:xfrm>
          <a:prstGeom prst="rect">
            <a:avLst/>
          </a:prstGeom>
        </p:spPr>
      </p:pic>
      <p:sp>
        <p:nvSpPr>
          <p:cNvPr id="9" name="TextBox 8"/>
          <p:cNvSpPr txBox="1"/>
          <p:nvPr/>
        </p:nvSpPr>
        <p:spPr>
          <a:xfrm>
            <a:off x="1634499" y="934676"/>
            <a:ext cx="7082773" cy="400110"/>
          </a:xfrm>
          <a:prstGeom prst="rect">
            <a:avLst/>
          </a:prstGeom>
          <a:noFill/>
        </p:spPr>
        <p:txBody>
          <a:bodyPr wrap="none" rtlCol="0">
            <a:spAutoFit/>
          </a:bodyPr>
          <a:lstStyle/>
          <a:p>
            <a:r>
              <a:rPr lang="en-US" sz="2000" dirty="0">
                <a:latin typeface="Cambria" panose="02040503050406030204" pitchFamily="18" charset="0"/>
                <a:ea typeface="Cambria" panose="02040503050406030204" pitchFamily="18" charset="0"/>
              </a:rPr>
              <a:t>3 dimensional to be converted into 9 dimensional feature space</a:t>
            </a:r>
            <a:endParaRPr lang="en-IN" sz="2000" dirty="0">
              <a:latin typeface="Cambria" panose="02040503050406030204" pitchFamily="18" charset="0"/>
              <a:ea typeface="Cambria" panose="02040503050406030204" pitchFamily="18" charset="0"/>
            </a:endParaRPr>
          </a:p>
        </p:txBody>
      </p:sp>
      <p:cxnSp>
        <p:nvCxnSpPr>
          <p:cNvPr id="11" name="Curved Connector 10"/>
          <p:cNvCxnSpPr/>
          <p:nvPr/>
        </p:nvCxnSpPr>
        <p:spPr>
          <a:xfrm>
            <a:off x="2286000" y="1324866"/>
            <a:ext cx="914400" cy="572431"/>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urved Connector 18"/>
          <p:cNvCxnSpPr/>
          <p:nvPr/>
        </p:nvCxnSpPr>
        <p:spPr>
          <a:xfrm rot="5400000">
            <a:off x="5739425" y="1914530"/>
            <a:ext cx="1398955" cy="76199"/>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TextBox 22"/>
          <p:cNvSpPr txBox="1"/>
          <p:nvPr/>
        </p:nvSpPr>
        <p:spPr>
          <a:xfrm>
            <a:off x="1634498" y="4552946"/>
            <a:ext cx="1599284" cy="400110"/>
          </a:xfrm>
          <a:prstGeom prst="rect">
            <a:avLst/>
          </a:prstGeom>
          <a:noFill/>
        </p:spPr>
        <p:txBody>
          <a:bodyPr wrap="none" rtlCol="0">
            <a:spAutoFit/>
          </a:bodyPr>
          <a:lstStyle/>
          <a:p>
            <a:r>
              <a:rPr lang="en-US" sz="2000" dirty="0">
                <a:latin typeface="Cambria" panose="02040503050406030204" pitchFamily="18" charset="0"/>
                <a:ea typeface="Cambria" panose="02040503050406030204" pitchFamily="18" charset="0"/>
              </a:rPr>
              <a:t>Kernel trick: </a:t>
            </a: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84517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5" name="Content Placeholder 14">
            <a:extLst>
              <a:ext uri="{FF2B5EF4-FFF2-40B4-BE49-F238E27FC236}">
                <a16:creationId xmlns:a16="http://schemas.microsoft.com/office/drawing/2014/main" id="{C366D7FD-2FB8-4439-9D44-9C65845F9D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0448" y="1943615"/>
            <a:ext cx="7258538" cy="3048000"/>
          </a:xfrm>
        </p:spPr>
      </p:pic>
      <p:sp>
        <p:nvSpPr>
          <p:cNvPr id="18" name="Title 1">
            <a:extLst>
              <a:ext uri="{FF2B5EF4-FFF2-40B4-BE49-F238E27FC236}">
                <a16:creationId xmlns:a16="http://schemas.microsoft.com/office/drawing/2014/main" id="{B466F2AF-E8B9-46AB-83D8-6E474B148345}"/>
              </a:ext>
            </a:extLst>
          </p:cNvPr>
          <p:cNvSpPr>
            <a:spLocks noGrp="1"/>
          </p:cNvSpPr>
          <p:nvPr>
            <p:ph type="title"/>
          </p:nvPr>
        </p:nvSpPr>
        <p:spPr>
          <a:xfrm>
            <a:off x="1676400" y="163513"/>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IN" sz="3600" b="0" spc="-11" dirty="0">
                <a:latin typeface="Cambria" panose="02040503050406030204" pitchFamily="18" charset="0"/>
                <a:ea typeface="Cambria" panose="02040503050406030204" pitchFamily="18" charset="0"/>
              </a:rPr>
              <a:t>Kernel: Example</a:t>
            </a:r>
            <a:endParaRPr lang="en-US" sz="3600" b="0" spc="-1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934429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5" name="Content Placeholder 14">
            <a:extLst>
              <a:ext uri="{FF2B5EF4-FFF2-40B4-BE49-F238E27FC236}">
                <a16:creationId xmlns:a16="http://schemas.microsoft.com/office/drawing/2014/main" id="{F3EB5A48-288B-4648-A408-51A5DF7EFE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9633" y="1143137"/>
            <a:ext cx="8626433" cy="5511954"/>
          </a:xfrm>
        </p:spPr>
      </p:pic>
      <p:sp>
        <p:nvSpPr>
          <p:cNvPr id="18" name="Title 1">
            <a:extLst>
              <a:ext uri="{FF2B5EF4-FFF2-40B4-BE49-F238E27FC236}">
                <a16:creationId xmlns:a16="http://schemas.microsoft.com/office/drawing/2014/main" id="{075107B4-42B3-407A-89CB-7FFB74207FD8}"/>
              </a:ext>
            </a:extLst>
          </p:cNvPr>
          <p:cNvSpPr>
            <a:spLocks noGrp="1"/>
          </p:cNvSpPr>
          <p:nvPr>
            <p:ph type="title"/>
          </p:nvPr>
        </p:nvSpPr>
        <p:spPr>
          <a:xfrm>
            <a:off x="1905000" y="175419"/>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IN" sz="3600" b="0" spc="-11" dirty="0">
                <a:latin typeface="Cambria" panose="02040503050406030204" pitchFamily="18" charset="0"/>
                <a:ea typeface="Cambria" panose="02040503050406030204" pitchFamily="18" charset="0"/>
              </a:rPr>
              <a:t>Kernel: Example</a:t>
            </a:r>
            <a:endParaRPr lang="en-US" sz="3600" b="0" spc="-1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726588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IN" dirty="0"/>
              <a:t>What functions are valid kernels that correspond to feature </a:t>
            </a:r>
            <a:r>
              <a:rPr lang="en-IN" dirty="0" smtClean="0"/>
              <a:t>vectors </a:t>
            </a:r>
            <a:r>
              <a:rPr lang="el-GR" altLang="en-US" b="1" dirty="0">
                <a:latin typeface="Times New Roman" panose="02020603050405020304" pitchFamily="18" charset="0"/>
                <a:cs typeface="Times New Roman" panose="02020603050405020304" pitchFamily="18" charset="0"/>
              </a:rPr>
              <a:t>φ</a:t>
            </a:r>
            <a:r>
              <a:rPr lang="en-IN" dirty="0" smtClean="0"/>
              <a:t>(x)?</a:t>
            </a:r>
          </a:p>
          <a:p>
            <a:endParaRPr lang="en-IN" dirty="0" smtClean="0"/>
          </a:p>
          <a:p>
            <a:pPr>
              <a:buFont typeface="Arial" panose="020B0604020202020204" pitchFamily="34" charset="0"/>
              <a:buChar char="•"/>
            </a:pPr>
            <a:r>
              <a:rPr lang="en-IN" dirty="0" smtClean="0"/>
              <a:t>Mercer </a:t>
            </a:r>
            <a:r>
              <a:rPr lang="en-IN" dirty="0"/>
              <a:t>kernels K </a:t>
            </a:r>
            <a:endParaRPr lang="en-IN" dirty="0" smtClean="0"/>
          </a:p>
          <a:p>
            <a:pPr lvl="1"/>
            <a:r>
              <a:rPr lang="en-IN" dirty="0" smtClean="0"/>
              <a:t>K </a:t>
            </a:r>
            <a:r>
              <a:rPr lang="en-IN" dirty="0"/>
              <a:t>is continuous </a:t>
            </a:r>
            <a:endParaRPr lang="en-IN" dirty="0" smtClean="0"/>
          </a:p>
          <a:p>
            <a:pPr lvl="1"/>
            <a:r>
              <a:rPr lang="en-IN" dirty="0" smtClean="0"/>
              <a:t>K </a:t>
            </a:r>
            <a:r>
              <a:rPr lang="en-IN" dirty="0"/>
              <a:t>is </a:t>
            </a:r>
            <a:r>
              <a:rPr lang="en-IN" dirty="0" smtClean="0"/>
              <a:t>symmetric :</a:t>
            </a:r>
          </a:p>
          <a:p>
            <a:pPr marL="457200" lvl="1" indent="0">
              <a:buNone/>
            </a:pPr>
            <a:r>
              <a:rPr lang="en-IN" dirty="0" smtClean="0"/>
              <a:t> </a:t>
            </a:r>
          </a:p>
          <a:p>
            <a:pPr lvl="1"/>
            <a:endParaRPr lang="en-IN" dirty="0" smtClean="0"/>
          </a:p>
          <a:p>
            <a:pPr lvl="1"/>
            <a:r>
              <a:rPr lang="en-IN" dirty="0" smtClean="0"/>
              <a:t>K </a:t>
            </a:r>
            <a:r>
              <a:rPr lang="en-IN" dirty="0"/>
              <a:t>is positive semi-definite, i.e. </a:t>
            </a:r>
            <a:r>
              <a:rPr lang="en-IN" dirty="0" err="1"/>
              <a:t>x</a:t>
            </a:r>
            <a:r>
              <a:rPr lang="en-IN" baseline="30000" dirty="0" err="1"/>
              <a:t>T</a:t>
            </a:r>
            <a:r>
              <a:rPr lang="en-IN" dirty="0" err="1"/>
              <a:t>Kx</a:t>
            </a:r>
            <a:r>
              <a:rPr lang="en-IN" dirty="0"/>
              <a:t> ≥ 0 for all x </a:t>
            </a:r>
            <a:endParaRPr lang="en-IN" dirty="0" smtClean="0"/>
          </a:p>
          <a:p>
            <a:pPr lvl="1"/>
            <a:r>
              <a:rPr lang="en-IN" dirty="0" smtClean="0"/>
              <a:t>Ensures </a:t>
            </a:r>
            <a:r>
              <a:rPr lang="en-IN" dirty="0"/>
              <a:t>optimization is concave maximization</a:t>
            </a:r>
          </a:p>
        </p:txBody>
      </p:sp>
      <p:sp>
        <p:nvSpPr>
          <p:cNvPr id="3" name="Content Placeholder 2"/>
          <p:cNvSpPr>
            <a:spLocks noGrp="1"/>
          </p:cNvSpPr>
          <p:nvPr>
            <p:ph sz="quarter" idx="10"/>
          </p:nvPr>
        </p:nvSpPr>
        <p:spPr/>
        <p:txBody>
          <a:bodyPr/>
          <a:lstStyle/>
          <a:p>
            <a:r>
              <a:rPr lang="en-IN" dirty="0"/>
              <a:t>Mercer kernels</a:t>
            </a:r>
          </a:p>
        </p:txBody>
      </p:sp>
      <p:pic>
        <p:nvPicPr>
          <p:cNvPr id="5" name="Picture 4"/>
          <p:cNvPicPr>
            <a:picLocks noChangeAspect="1"/>
          </p:cNvPicPr>
          <p:nvPr/>
        </p:nvPicPr>
        <p:blipFill>
          <a:blip r:embed="rId2"/>
          <a:stretch>
            <a:fillRect/>
          </a:stretch>
        </p:blipFill>
        <p:spPr>
          <a:xfrm>
            <a:off x="2523067" y="4267200"/>
            <a:ext cx="6841067" cy="609600"/>
          </a:xfrm>
          <a:prstGeom prst="rect">
            <a:avLst/>
          </a:prstGeom>
        </p:spPr>
      </p:pic>
    </p:spTree>
    <p:extLst>
      <p:ext uri="{BB962C8B-B14F-4D97-AF65-F5344CB8AC3E}">
        <p14:creationId xmlns:p14="http://schemas.microsoft.com/office/powerpoint/2010/main" val="31114425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altLang="zh-CN" dirty="0"/>
              <a:t>What Functions are Kernels?</a:t>
            </a:r>
            <a:br>
              <a:rPr lang="en-US" altLang="zh-CN" dirty="0"/>
            </a:br>
            <a:endParaRPr lang="en-IN" dirty="0"/>
          </a:p>
        </p:txBody>
      </p:sp>
      <p:pic>
        <p:nvPicPr>
          <p:cNvPr id="3" name="Picture 2"/>
          <p:cNvPicPr>
            <a:picLocks noChangeAspect="1"/>
          </p:cNvPicPr>
          <p:nvPr/>
        </p:nvPicPr>
        <p:blipFill>
          <a:blip r:embed="rId2"/>
          <a:stretch>
            <a:fillRect/>
          </a:stretch>
        </p:blipFill>
        <p:spPr>
          <a:xfrm>
            <a:off x="2070406" y="1297547"/>
            <a:ext cx="7610474" cy="4635149"/>
          </a:xfrm>
          <a:prstGeom prst="rect">
            <a:avLst/>
          </a:prstGeom>
        </p:spPr>
      </p:pic>
    </p:spTree>
    <p:extLst>
      <p:ext uri="{BB962C8B-B14F-4D97-AF65-F5344CB8AC3E}">
        <p14:creationId xmlns:p14="http://schemas.microsoft.com/office/powerpoint/2010/main" val="22124803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680" y="98051"/>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5" name="Content Placeholder 4">
            <a:extLst>
              <a:ext uri="{FF2B5EF4-FFF2-40B4-BE49-F238E27FC236}">
                <a16:creationId xmlns:a16="http://schemas.microsoft.com/office/drawing/2014/main" id="{D2C62F84-DAA2-4DA9-B5AA-6BBEC8C6DC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1" y="1395787"/>
            <a:ext cx="7404024" cy="3249106"/>
          </a:xfrm>
        </p:spPr>
      </p:pic>
      <p:pic>
        <p:nvPicPr>
          <p:cNvPr id="17" name="Picture 16">
            <a:extLst>
              <a:ext uri="{FF2B5EF4-FFF2-40B4-BE49-F238E27FC236}">
                <a16:creationId xmlns:a16="http://schemas.microsoft.com/office/drawing/2014/main" id="{C0FEA3AA-ADB8-4F15-98EF-358D256CDD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100" y="4650254"/>
            <a:ext cx="6048377" cy="928311"/>
          </a:xfrm>
          <a:prstGeom prst="rect">
            <a:avLst/>
          </a:prstGeom>
        </p:spPr>
      </p:pic>
      <p:pic>
        <p:nvPicPr>
          <p:cNvPr id="19" name="Picture 18">
            <a:extLst>
              <a:ext uri="{FF2B5EF4-FFF2-40B4-BE49-F238E27FC236}">
                <a16:creationId xmlns:a16="http://schemas.microsoft.com/office/drawing/2014/main" id="{7314AE83-E923-4A8F-B7B1-FCAE4554D1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5101" y="5837328"/>
            <a:ext cx="5955241" cy="684749"/>
          </a:xfrm>
          <a:prstGeom prst="rect">
            <a:avLst/>
          </a:prstGeom>
        </p:spPr>
      </p:pic>
    </p:spTree>
    <p:extLst>
      <p:ext uri="{BB962C8B-B14F-4D97-AF65-F5344CB8AC3E}">
        <p14:creationId xmlns:p14="http://schemas.microsoft.com/office/powerpoint/2010/main" val="25374914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20650"/>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5" name="Content Placeholder 4">
            <a:extLst>
              <a:ext uri="{FF2B5EF4-FFF2-40B4-BE49-F238E27FC236}">
                <a16:creationId xmlns:a16="http://schemas.microsoft.com/office/drawing/2014/main" id="{4EF559D2-3D95-405D-BC85-3F9AB27336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6849" y="1793875"/>
            <a:ext cx="8656429" cy="4151312"/>
          </a:xfrm>
        </p:spPr>
      </p:pic>
    </p:spTree>
    <p:extLst>
      <p:ext uri="{BB962C8B-B14F-4D97-AF65-F5344CB8AC3E}">
        <p14:creationId xmlns:p14="http://schemas.microsoft.com/office/powerpoint/2010/main" val="17882064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941" y="69057"/>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5" name="Content Placeholder 4">
            <a:extLst>
              <a:ext uri="{FF2B5EF4-FFF2-40B4-BE49-F238E27FC236}">
                <a16:creationId xmlns:a16="http://schemas.microsoft.com/office/drawing/2014/main" id="{1ACCEA53-83CD-4446-B020-B16A14CC9B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9509" y="1692276"/>
            <a:ext cx="7520467" cy="3976686"/>
          </a:xfrm>
        </p:spPr>
      </p:pic>
    </p:spTree>
    <p:extLst>
      <p:ext uri="{BB962C8B-B14F-4D97-AF65-F5344CB8AC3E}">
        <p14:creationId xmlns:p14="http://schemas.microsoft.com/office/powerpoint/2010/main" val="4043163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Classifier</a:t>
            </a:r>
            <a:endParaRPr lang="en-US" dirty="0"/>
          </a:p>
        </p:txBody>
      </p:sp>
      <p:pic>
        <p:nvPicPr>
          <p:cNvPr id="4" name="Content Placeholder 3"/>
          <p:cNvPicPr>
            <a:picLocks noGrp="1" noChangeAspect="1"/>
          </p:cNvPicPr>
          <p:nvPr>
            <p:ph idx="1"/>
          </p:nvPr>
        </p:nvPicPr>
        <p:blipFill>
          <a:blip r:embed="rId2"/>
          <a:stretch>
            <a:fillRect/>
          </a:stretch>
        </p:blipFill>
        <p:spPr>
          <a:xfrm>
            <a:off x="2461280" y="1600201"/>
            <a:ext cx="7269440" cy="4525963"/>
          </a:xfrm>
          <a:prstGeom prst="rect">
            <a:avLst/>
          </a:prstGeom>
        </p:spPr>
      </p:pic>
      <p:sp>
        <p:nvSpPr>
          <p:cNvPr id="3" name="TextBox 2"/>
          <p:cNvSpPr txBox="1"/>
          <p:nvPr/>
        </p:nvSpPr>
        <p:spPr>
          <a:xfrm>
            <a:off x="6172200" y="5486400"/>
            <a:ext cx="2133600" cy="338554"/>
          </a:xfrm>
          <a:prstGeom prst="rect">
            <a:avLst/>
          </a:prstGeom>
          <a:noFill/>
        </p:spPr>
        <p:txBody>
          <a:bodyPr wrap="square" rtlCol="0">
            <a:spAutoFit/>
          </a:bodyPr>
          <a:lstStyle/>
          <a:p>
            <a:r>
              <a:rPr lang="en-US" b="1" dirty="0">
                <a:solidFill>
                  <a:prstClr val="black"/>
                </a:solidFill>
              </a:rPr>
              <a:t>Decision Boundary</a:t>
            </a:r>
          </a:p>
        </p:txBody>
      </p:sp>
      <p:cxnSp>
        <p:nvCxnSpPr>
          <p:cNvPr id="6" name="Straight Arrow Connector 5"/>
          <p:cNvCxnSpPr/>
          <p:nvPr/>
        </p:nvCxnSpPr>
        <p:spPr>
          <a:xfrm flipH="1" flipV="1">
            <a:off x="6096000" y="5334002"/>
            <a:ext cx="381000" cy="152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4394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75419"/>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5" name="Content Placeholder 4">
            <a:extLst>
              <a:ext uri="{FF2B5EF4-FFF2-40B4-BE49-F238E27FC236}">
                <a16:creationId xmlns:a16="http://schemas.microsoft.com/office/drawing/2014/main" id="{2F6E0DD6-5AE0-4B3A-9E0F-156EC184A5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8400" y="1680083"/>
            <a:ext cx="7010401" cy="4720766"/>
          </a:xfrm>
        </p:spPr>
      </p:pic>
    </p:spTree>
    <p:extLst>
      <p:ext uri="{BB962C8B-B14F-4D97-AF65-F5344CB8AC3E}">
        <p14:creationId xmlns:p14="http://schemas.microsoft.com/office/powerpoint/2010/main" val="22758003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091" y="175419"/>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5" name="Content Placeholder 4">
            <a:extLst>
              <a:ext uri="{FF2B5EF4-FFF2-40B4-BE49-F238E27FC236}">
                <a16:creationId xmlns:a16="http://schemas.microsoft.com/office/drawing/2014/main" id="{AADAA604-5E77-4420-8D8C-CEF8DBC331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8882" y="1648143"/>
            <a:ext cx="8280021" cy="4447857"/>
          </a:xfrm>
        </p:spPr>
      </p:pic>
    </p:spTree>
    <p:extLst>
      <p:ext uri="{BB962C8B-B14F-4D97-AF65-F5344CB8AC3E}">
        <p14:creationId xmlns:p14="http://schemas.microsoft.com/office/powerpoint/2010/main" val="24611065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16895"/>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5" name="Content Placeholder 4">
            <a:extLst>
              <a:ext uri="{FF2B5EF4-FFF2-40B4-BE49-F238E27FC236}">
                <a16:creationId xmlns:a16="http://schemas.microsoft.com/office/drawing/2014/main" id="{7438F787-6E3F-4B06-9634-1E3F30D3C9E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7242" y="1562577"/>
            <a:ext cx="8320150" cy="4457223"/>
          </a:xfr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231720" y="2954520"/>
              <a:ext cx="3058920" cy="1221120"/>
            </p14:xfrm>
          </p:contentPart>
        </mc:Choice>
        <mc:Fallback xmlns="">
          <p:pic>
            <p:nvPicPr>
              <p:cNvPr id="3" name="Ink 2"/>
              <p:cNvPicPr/>
              <p:nvPr/>
            </p:nvPicPr>
            <p:blipFill>
              <a:blip r:embed="rId5"/>
              <a:stretch>
                <a:fillRect/>
              </a:stretch>
            </p:blipFill>
            <p:spPr>
              <a:xfrm>
                <a:off x="6225960" y="2949120"/>
                <a:ext cx="3070080" cy="1232280"/>
              </a:xfrm>
              <a:prstGeom prst="rect">
                <a:avLst/>
              </a:prstGeom>
            </p:spPr>
          </p:pic>
        </mc:Fallback>
      </mc:AlternateContent>
    </p:spTree>
    <p:extLst>
      <p:ext uri="{BB962C8B-B14F-4D97-AF65-F5344CB8AC3E}">
        <p14:creationId xmlns:p14="http://schemas.microsoft.com/office/powerpoint/2010/main" val="11926326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541" y="58670"/>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5" name="Content Placeholder 4">
            <a:extLst>
              <a:ext uri="{FF2B5EF4-FFF2-40B4-BE49-F238E27FC236}">
                <a16:creationId xmlns:a16="http://schemas.microsoft.com/office/drawing/2014/main" id="{4F86D5AA-15B7-41B9-8DAA-A828DC08D8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8152" y="1584294"/>
            <a:ext cx="7242048" cy="4303676"/>
          </a:xfrm>
        </p:spPr>
      </p:pic>
    </p:spTree>
    <p:extLst>
      <p:ext uri="{BB962C8B-B14F-4D97-AF65-F5344CB8AC3E}">
        <p14:creationId xmlns:p14="http://schemas.microsoft.com/office/powerpoint/2010/main" val="358814493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93261"/>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5" name="Picture 14"/>
          <p:cNvPicPr>
            <a:picLocks noChangeAspect="1"/>
          </p:cNvPicPr>
          <p:nvPr/>
        </p:nvPicPr>
        <p:blipFill>
          <a:blip r:embed="rId3"/>
          <a:stretch>
            <a:fillRect/>
          </a:stretch>
        </p:blipFill>
        <p:spPr>
          <a:xfrm>
            <a:off x="7005638" y="722868"/>
            <a:ext cx="2667000" cy="490049"/>
          </a:xfrm>
          <a:prstGeom prst="rect">
            <a:avLst/>
          </a:prstGeom>
          <a:ln>
            <a:solidFill>
              <a:schemeClr val="tx2"/>
            </a:solidFill>
          </a:ln>
        </p:spPr>
      </p:pic>
      <p:pic>
        <p:nvPicPr>
          <p:cNvPr id="26" name="Picture 25"/>
          <p:cNvPicPr>
            <a:picLocks noChangeAspect="1"/>
          </p:cNvPicPr>
          <p:nvPr/>
        </p:nvPicPr>
        <p:blipFill>
          <a:blip r:embed="rId4"/>
          <a:stretch>
            <a:fillRect/>
          </a:stretch>
        </p:blipFill>
        <p:spPr>
          <a:xfrm>
            <a:off x="1708194" y="1832863"/>
            <a:ext cx="9013739" cy="3919538"/>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807040" y="1055160"/>
              <a:ext cx="5759640" cy="4031640"/>
            </p14:xfrm>
          </p:contentPart>
        </mc:Choice>
        <mc:Fallback xmlns="">
          <p:pic>
            <p:nvPicPr>
              <p:cNvPr id="3" name="Ink 2"/>
              <p:cNvPicPr/>
              <p:nvPr/>
            </p:nvPicPr>
            <p:blipFill>
              <a:blip r:embed="rId6"/>
              <a:stretch>
                <a:fillRect/>
              </a:stretch>
            </p:blipFill>
            <p:spPr>
              <a:xfrm>
                <a:off x="2796960" y="1042560"/>
                <a:ext cx="5779440" cy="4055040"/>
              </a:xfrm>
              <a:prstGeom prst="rect">
                <a:avLst/>
              </a:prstGeom>
            </p:spPr>
          </p:pic>
        </mc:Fallback>
      </mc:AlternateContent>
    </p:spTree>
    <p:extLst>
      <p:ext uri="{BB962C8B-B14F-4D97-AF65-F5344CB8AC3E}">
        <p14:creationId xmlns:p14="http://schemas.microsoft.com/office/powerpoint/2010/main" val="8600079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1188" y="98627"/>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9" name="Picture 18"/>
          <p:cNvPicPr>
            <a:picLocks noChangeAspect="1"/>
          </p:cNvPicPr>
          <p:nvPr/>
        </p:nvPicPr>
        <p:blipFill>
          <a:blip r:embed="rId3"/>
          <a:stretch>
            <a:fillRect/>
          </a:stretch>
        </p:blipFill>
        <p:spPr>
          <a:xfrm>
            <a:off x="2144712" y="1603308"/>
            <a:ext cx="7105650" cy="4105275"/>
          </a:xfrm>
          <a:prstGeom prst="rect">
            <a:avLst/>
          </a:prstGeom>
        </p:spPr>
      </p:pic>
    </p:spTree>
    <p:extLst>
      <p:ext uri="{BB962C8B-B14F-4D97-AF65-F5344CB8AC3E}">
        <p14:creationId xmlns:p14="http://schemas.microsoft.com/office/powerpoint/2010/main" val="23955425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3088" y="175419"/>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6" name="Picture 15"/>
          <p:cNvPicPr>
            <a:picLocks noChangeAspect="1"/>
          </p:cNvPicPr>
          <p:nvPr/>
        </p:nvPicPr>
        <p:blipFill>
          <a:blip r:embed="rId3"/>
          <a:stretch>
            <a:fillRect/>
          </a:stretch>
        </p:blipFill>
        <p:spPr>
          <a:xfrm>
            <a:off x="1684501" y="1812132"/>
            <a:ext cx="8736879" cy="383857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010080" y="5150520"/>
              <a:ext cx="3707280" cy="457200"/>
            </p14:xfrm>
          </p:contentPart>
        </mc:Choice>
        <mc:Fallback xmlns="">
          <p:pic>
            <p:nvPicPr>
              <p:cNvPr id="3" name="Ink 2"/>
              <p:cNvPicPr/>
              <p:nvPr/>
            </p:nvPicPr>
            <p:blipFill>
              <a:blip r:embed="rId5"/>
              <a:stretch>
                <a:fillRect/>
              </a:stretch>
            </p:blipFill>
            <p:spPr>
              <a:xfrm>
                <a:off x="3003600" y="5139720"/>
                <a:ext cx="3726360" cy="474840"/>
              </a:xfrm>
              <a:prstGeom prst="rect">
                <a:avLst/>
              </a:prstGeom>
            </p:spPr>
          </p:pic>
        </mc:Fallback>
      </mc:AlternateContent>
    </p:spTree>
    <p:extLst>
      <p:ext uri="{BB962C8B-B14F-4D97-AF65-F5344CB8AC3E}">
        <p14:creationId xmlns:p14="http://schemas.microsoft.com/office/powerpoint/2010/main" val="12877680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43902"/>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21" name="Picture 20"/>
          <p:cNvPicPr>
            <a:picLocks noChangeAspect="1"/>
          </p:cNvPicPr>
          <p:nvPr/>
        </p:nvPicPr>
        <p:blipFill>
          <a:blip r:embed="rId3"/>
          <a:stretch>
            <a:fillRect/>
          </a:stretch>
        </p:blipFill>
        <p:spPr>
          <a:xfrm>
            <a:off x="2093119" y="1689100"/>
            <a:ext cx="7410450" cy="3867150"/>
          </a:xfrm>
          <a:prstGeom prst="rect">
            <a:avLst/>
          </a:prstGeom>
        </p:spPr>
      </p:pic>
    </p:spTree>
    <p:extLst>
      <p:ext uri="{BB962C8B-B14F-4D97-AF65-F5344CB8AC3E}">
        <p14:creationId xmlns:p14="http://schemas.microsoft.com/office/powerpoint/2010/main" val="8975167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9750" y="175419"/>
            <a:ext cx="8229600" cy="1143000"/>
          </a:xfr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5" name="Content Placeholder 4">
            <a:extLst>
              <a:ext uri="{FF2B5EF4-FFF2-40B4-BE49-F238E27FC236}">
                <a16:creationId xmlns:a16="http://schemas.microsoft.com/office/drawing/2014/main" id="{8022D66F-06A7-4D41-95F3-95D6FDFBF2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7401" y="2809130"/>
            <a:ext cx="6807503" cy="3276600"/>
          </a:xfrm>
          <a:ln>
            <a:solidFill>
              <a:srgbClr val="C00000"/>
            </a:solidFill>
          </a:ln>
        </p:spPr>
      </p:pic>
      <p:sp>
        <p:nvSpPr>
          <p:cNvPr id="3" name="Rectangle 2"/>
          <p:cNvSpPr/>
          <p:nvPr/>
        </p:nvSpPr>
        <p:spPr>
          <a:xfrm>
            <a:off x="1685396" y="1376196"/>
            <a:ext cx="8618309" cy="1077218"/>
          </a:xfrm>
          <a:prstGeom prst="rect">
            <a:avLst/>
          </a:prstGeom>
          <a:ln>
            <a:solidFill>
              <a:srgbClr val="FF0000"/>
            </a:solidFill>
          </a:ln>
        </p:spPr>
        <p:txBody>
          <a:bodyPr wrap="square">
            <a:spAutoFit/>
          </a:bodyPr>
          <a:lstStyle/>
          <a:p>
            <a:r>
              <a:rPr lang="en-US" dirty="0">
                <a:latin typeface="Cambria" panose="02040503050406030204" pitchFamily="18" charset="0"/>
                <a:ea typeface="Cambria" panose="02040503050406030204" pitchFamily="18" charset="0"/>
              </a:rPr>
              <a:t>For SVMs, we used this </a:t>
            </a:r>
            <a:r>
              <a:rPr lang="en-US" dirty="0" err="1">
                <a:latin typeface="Cambria" panose="02040503050406030204" pitchFamily="18" charset="0"/>
                <a:ea typeface="Cambria" panose="02040503050406030204" pitchFamily="18" charset="0"/>
              </a:rPr>
              <a:t>eq</a:t>
            </a:r>
            <a:r>
              <a:rPr lang="en-US" dirty="0">
                <a:latin typeface="Cambria" panose="02040503050406030204" pitchFamily="18" charset="0"/>
                <a:ea typeface="Cambria" panose="02040503050406030204" pitchFamily="18" charset="0"/>
              </a:rPr>
              <a:t> for a line: ax + cy + b = 0 where w = [a c]</a:t>
            </a:r>
          </a:p>
          <a:p>
            <a:r>
              <a:rPr lang="en-US" dirty="0">
                <a:latin typeface="Cambria" panose="02040503050406030204" pitchFamily="18" charset="0"/>
                <a:ea typeface="Cambria" panose="02040503050406030204" pitchFamily="18" charset="0"/>
              </a:rPr>
              <a:t>Thus ax + b = -cy </a:t>
            </a:r>
            <a:r>
              <a:rPr lang="en-US" dirty="0">
                <a:latin typeface="Cambria" panose="02040503050406030204" pitchFamily="18" charset="0"/>
                <a:ea typeface="Cambria" panose="02040503050406030204" pitchFamily="18" charset="0"/>
                <a:sym typeface="Wingdings" panose="05000000000000000000" pitchFamily="2" charset="2"/>
              </a:rPr>
              <a:t> y = (-a/c) x + (-b/c)   </a:t>
            </a:r>
          </a:p>
          <a:p>
            <a:r>
              <a:rPr lang="en-US" dirty="0">
                <a:latin typeface="Cambria" panose="02040503050406030204" pitchFamily="18" charset="0"/>
                <a:ea typeface="Cambria" panose="02040503050406030204" pitchFamily="18" charset="0"/>
                <a:sym typeface="Wingdings" panose="05000000000000000000" pitchFamily="2" charset="2"/>
              </a:rPr>
              <a:t>Thus y-intercept is (-b/c) </a:t>
            </a: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The decision boundary is perpendicular to w and it has slope  </a:t>
            </a:r>
            <a:r>
              <a:rPr lang="en-US" dirty="0">
                <a:latin typeface="Cambria" panose="02040503050406030204" pitchFamily="18" charset="0"/>
                <a:ea typeface="Cambria" panose="02040503050406030204" pitchFamily="18" charset="0"/>
                <a:sym typeface="Wingdings" panose="05000000000000000000" pitchFamily="2" charset="2"/>
              </a:rPr>
              <a:t>=(-a/c) </a:t>
            </a:r>
            <a:endParaRPr lang="en-US" dirty="0">
              <a:latin typeface="Cambria" panose="02040503050406030204" pitchFamily="18" charset="0"/>
              <a:ea typeface="Cambria" panose="02040503050406030204" pitchFamily="18" charset="0"/>
            </a:endParaRPr>
          </a:p>
        </p:txBody>
      </p:sp>
      <p:grpSp>
        <p:nvGrpSpPr>
          <p:cNvPr id="21" name="Group 20"/>
          <p:cNvGrpSpPr/>
          <p:nvPr/>
        </p:nvGrpSpPr>
        <p:grpSpPr>
          <a:xfrm>
            <a:off x="7199324" y="5582749"/>
            <a:ext cx="2387450" cy="400110"/>
            <a:chOff x="6019800" y="5715000"/>
            <a:chExt cx="2387450" cy="400110"/>
          </a:xfrm>
        </p:grpSpPr>
        <p:sp>
          <p:nvSpPr>
            <p:cNvPr id="15" name="TextBox 14"/>
            <p:cNvSpPr txBox="1"/>
            <p:nvPr/>
          </p:nvSpPr>
          <p:spPr>
            <a:xfrm>
              <a:off x="6629400" y="5715000"/>
              <a:ext cx="1777850" cy="400110"/>
            </a:xfrm>
            <a:prstGeom prst="rect">
              <a:avLst/>
            </a:prstGeom>
            <a:noFill/>
          </p:spPr>
          <p:txBody>
            <a:bodyPr wrap="square" rtlCol="0">
              <a:spAutoFit/>
            </a:bodyPr>
            <a:lstStyle/>
            <a:p>
              <a:r>
                <a:rPr lang="en-US" sz="2000" b="1" dirty="0"/>
                <a:t>Y intercept</a:t>
              </a:r>
              <a:endParaRPr lang="en-IN" sz="2000" b="1" dirty="0"/>
            </a:p>
          </p:txBody>
        </p:sp>
        <p:cxnSp>
          <p:nvCxnSpPr>
            <p:cNvPr id="17" name="Straight Arrow Connector 16"/>
            <p:cNvCxnSpPr>
              <a:stCxn id="15" idx="1"/>
            </p:cNvCxnSpPr>
            <p:nvPr/>
          </p:nvCxnSpPr>
          <p:spPr>
            <a:xfrm flipH="1" flipV="1">
              <a:off x="6019800" y="5884277"/>
              <a:ext cx="609600" cy="307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5914253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indent="-342900">
              <a:lnSpc>
                <a:spcPts val="3600"/>
              </a:lnSpc>
              <a:spcBef>
                <a:spcPts val="0"/>
              </a:spcBef>
            </a:pPr>
            <a:r>
              <a:rPr lang="en-US" sz="3600" b="0" dirty="0">
                <a:latin typeface="Cambria" panose="02040503050406030204" pitchFamily="18" charset="0"/>
                <a:ea typeface="Cambria" panose="02040503050406030204" pitchFamily="18" charset="0"/>
              </a:rPr>
              <a:t>Example-1</a:t>
            </a:r>
          </a:p>
        </p:txBody>
      </p:sp>
      <p:sp>
        <p:nvSpPr>
          <p:cNvPr id="4" name="TextBox 3">
            <a:extLst>
              <a:ext uri="{FF2B5EF4-FFF2-40B4-BE49-F238E27FC236}">
                <a16:creationId xmlns:a16="http://schemas.microsoft.com/office/drawing/2014/main" id="{F23CD6BE-A6F9-4873-92DA-AE04D89F5C30}"/>
              </a:ext>
            </a:extLst>
          </p:cNvPr>
          <p:cNvSpPr txBox="1"/>
          <p:nvPr/>
        </p:nvSpPr>
        <p:spPr>
          <a:xfrm>
            <a:off x="4800600" y="6596064"/>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6" name="Picture 7" descr="Picture 7.png">
            <a:extLst>
              <a:ext uri="{FF2B5EF4-FFF2-40B4-BE49-F238E27FC236}">
                <a16:creationId xmlns:a16="http://schemas.microsoft.com/office/drawing/2014/main" id="{F9006729-A950-4FF8-86ED-6E2D2095B42B}"/>
              </a:ext>
            </a:extLst>
          </p:cNvPr>
          <p:cNvPicPr>
            <a:picLocks noChangeAspect="1"/>
          </p:cNvPicPr>
          <p:nvPr/>
        </p:nvPicPr>
        <p:blipFill>
          <a:blip r:embed="rId2" cstate="print"/>
          <a:srcRect l="1923" b="5336"/>
          <a:stretch>
            <a:fillRect/>
          </a:stretch>
        </p:blipFill>
        <p:spPr bwMode="auto">
          <a:xfrm>
            <a:off x="8153401" y="0"/>
            <a:ext cx="2193925" cy="692150"/>
          </a:xfrm>
          <a:prstGeom prst="rect">
            <a:avLst/>
          </a:prstGeom>
          <a:noFill/>
          <a:ln w="9525">
            <a:noFill/>
            <a:miter lim="800000"/>
            <a:headEnd/>
            <a:tailEnd/>
          </a:ln>
        </p:spPr>
      </p:pic>
      <p:grpSp>
        <p:nvGrpSpPr>
          <p:cNvPr id="7" name="Group 8">
            <a:extLst>
              <a:ext uri="{FF2B5EF4-FFF2-40B4-BE49-F238E27FC236}">
                <a16:creationId xmlns:a16="http://schemas.microsoft.com/office/drawing/2014/main" id="{A98A6F22-0C7E-48A2-B6BB-76E72E1D2A51}"/>
              </a:ext>
            </a:extLst>
          </p:cNvPr>
          <p:cNvGrpSpPr>
            <a:grpSpLocks/>
          </p:cNvGrpSpPr>
          <p:nvPr/>
        </p:nvGrpSpPr>
        <p:grpSpPr bwMode="auto">
          <a:xfrm>
            <a:off x="3657600" y="6553200"/>
            <a:ext cx="7010400" cy="46038"/>
            <a:chOff x="1905000" y="6553200"/>
            <a:chExt cx="7010400" cy="45719"/>
          </a:xfrm>
        </p:grpSpPr>
        <p:sp>
          <p:nvSpPr>
            <p:cNvPr id="8" name="Rectangle 7">
              <a:extLst>
                <a:ext uri="{FF2B5EF4-FFF2-40B4-BE49-F238E27FC236}">
                  <a16:creationId xmlns:a16="http://schemas.microsoft.com/office/drawing/2014/main" id="{23281946-2148-4BCE-BDB2-C01066060BF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6464F854-0D39-4A03-9190-B5C40E3E4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82FBB8F5-A145-4C3B-A00D-ECDAE7E1B2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1" name="Group 12">
            <a:extLst>
              <a:ext uri="{FF2B5EF4-FFF2-40B4-BE49-F238E27FC236}">
                <a16:creationId xmlns:a16="http://schemas.microsoft.com/office/drawing/2014/main" id="{B83FC4FF-C630-444E-B980-D2D6354B31BE}"/>
              </a:ext>
            </a:extLst>
          </p:cNvPr>
          <p:cNvGrpSpPr>
            <a:grpSpLocks/>
          </p:cNvGrpSpPr>
          <p:nvPr/>
        </p:nvGrpSpPr>
        <p:grpSpPr bwMode="auto">
          <a:xfrm>
            <a:off x="1524000" y="1295400"/>
            <a:ext cx="7010400" cy="46038"/>
            <a:chOff x="1905000" y="6553200"/>
            <a:chExt cx="7010400" cy="45719"/>
          </a:xfrm>
        </p:grpSpPr>
        <p:sp>
          <p:nvSpPr>
            <p:cNvPr id="12" name="Rectangle 11">
              <a:extLst>
                <a:ext uri="{FF2B5EF4-FFF2-40B4-BE49-F238E27FC236}">
                  <a16:creationId xmlns:a16="http://schemas.microsoft.com/office/drawing/2014/main" id="{31A3E818-C4EC-47BE-A6FF-006E088371B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a:extLst>
                <a:ext uri="{FF2B5EF4-FFF2-40B4-BE49-F238E27FC236}">
                  <a16:creationId xmlns:a16="http://schemas.microsoft.com/office/drawing/2014/main" id="{0C8EAF99-6CEF-45EA-B490-92799E64D2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F779C5D6-3A51-4DD3-B759-9E916B469F4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5" name="Content Placeholder 4">
            <a:extLst>
              <a:ext uri="{FF2B5EF4-FFF2-40B4-BE49-F238E27FC236}">
                <a16:creationId xmlns:a16="http://schemas.microsoft.com/office/drawing/2014/main" id="{AC4A20A3-53EC-4CD2-A45C-0CF240C432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6100" y="2270601"/>
            <a:ext cx="6019800" cy="3185160"/>
          </a:xfrm>
        </p:spPr>
      </p:pic>
    </p:spTree>
    <p:extLst>
      <p:ext uri="{BB962C8B-B14F-4D97-AF65-F5344CB8AC3E}">
        <p14:creationId xmlns:p14="http://schemas.microsoft.com/office/powerpoint/2010/main" val="2148940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533400"/>
            <a:ext cx="8229600" cy="1143000"/>
          </a:xfrm>
        </p:spPr>
        <p:txBody>
          <a:bodyPr/>
          <a:lstStyle/>
          <a:p>
            <a:pPr algn="l"/>
            <a:r>
              <a:rPr lang="en-US" dirty="0" smtClean="0"/>
              <a:t>Large margin and support vectors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313" y="1571625"/>
            <a:ext cx="7191375" cy="3714750"/>
          </a:xfrm>
          <a:prstGeom prst="rect">
            <a:avLst/>
          </a:prstGeom>
        </p:spPr>
      </p:pic>
    </p:spTree>
    <p:extLst>
      <p:ext uri="{BB962C8B-B14F-4D97-AF65-F5344CB8AC3E}">
        <p14:creationId xmlns:p14="http://schemas.microsoft.com/office/powerpoint/2010/main" val="19852264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tretch/>
        </p:blipFill>
        <p:spPr>
          <a:xfrm>
            <a:off x="2540392" y="1493838"/>
            <a:ext cx="6806417" cy="4525962"/>
          </a:xfrm>
          <a:prstGeom prst="rect">
            <a:avLst/>
          </a:prstGeom>
        </p:spPr>
      </p:pic>
      <p:sp>
        <p:nvSpPr>
          <p:cNvPr id="3" name="Content Placeholder 2"/>
          <p:cNvSpPr>
            <a:spLocks noGrp="1"/>
          </p:cNvSpPr>
          <p:nvPr>
            <p:ph sz="quarter" idx="10"/>
          </p:nvPr>
        </p:nvSpPr>
        <p:spPr/>
        <p:txBody>
          <a:bodyPr/>
          <a:lstStyle/>
          <a:p>
            <a:r>
              <a:rPr lang="en-US" dirty="0"/>
              <a:t>SVM versus Logistic Regression</a:t>
            </a:r>
            <a:endParaRPr lang="en-IN" dirty="0"/>
          </a:p>
        </p:txBody>
      </p:sp>
    </p:spTree>
    <p:extLst>
      <p:ext uri="{BB962C8B-B14F-4D97-AF65-F5344CB8AC3E}">
        <p14:creationId xmlns:p14="http://schemas.microsoft.com/office/powerpoint/2010/main" val="3927225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53107" y="1493838"/>
            <a:ext cx="7580986" cy="4525962"/>
          </a:xfrm>
          <a:prstGeom prst="rect">
            <a:avLst/>
          </a:prstGeom>
        </p:spPr>
      </p:pic>
      <p:sp>
        <p:nvSpPr>
          <p:cNvPr id="5" name="Content Placeholder 4"/>
          <p:cNvSpPr>
            <a:spLocks noGrp="1"/>
          </p:cNvSpPr>
          <p:nvPr>
            <p:ph sz="quarter" idx="10"/>
          </p:nvPr>
        </p:nvSpPr>
        <p:spPr/>
        <p:txBody>
          <a:bodyPr/>
          <a:lstStyle/>
          <a:p>
            <a:r>
              <a:rPr lang="en-US" dirty="0"/>
              <a:t>SVM versus Logistic Regression</a:t>
            </a:r>
            <a:endParaRPr lang="en-IN" dirty="0"/>
          </a:p>
        </p:txBody>
      </p:sp>
    </p:spTree>
    <p:extLst>
      <p:ext uri="{BB962C8B-B14F-4D97-AF65-F5344CB8AC3E}">
        <p14:creationId xmlns:p14="http://schemas.microsoft.com/office/powerpoint/2010/main" val="39521029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buFont typeface="Arial" panose="020B0604020202020204" pitchFamily="34" charset="0"/>
              <a:buChar char="•"/>
            </a:pPr>
            <a:r>
              <a:rPr lang="en-US" dirty="0"/>
              <a:t>Logistic regression focuses on maximizing the probability of the data. The farther the data lies from the separating hyperplane (on the correct side), the happier LR </a:t>
            </a:r>
            <a:r>
              <a:rPr lang="en-US" dirty="0" smtClean="0"/>
              <a:t>is</a:t>
            </a:r>
          </a:p>
          <a:p>
            <a:pPr>
              <a:buFont typeface="Arial" panose="020B0604020202020204" pitchFamily="34" charset="0"/>
              <a:buChar char="•"/>
            </a:pPr>
            <a:r>
              <a:rPr lang="en-US" dirty="0" smtClean="0"/>
              <a:t> </a:t>
            </a:r>
            <a:r>
              <a:rPr lang="en-US" dirty="0"/>
              <a:t>An SVM tries to find the separating hyperplane that maximizes the distance of the closest points to the margin (the support vectors). If a point is not a support vector, it doesn’t really matter. </a:t>
            </a:r>
            <a:endParaRPr lang="en-IN" dirty="0"/>
          </a:p>
        </p:txBody>
      </p:sp>
      <p:sp>
        <p:nvSpPr>
          <p:cNvPr id="2" name="Content Placeholder 1"/>
          <p:cNvSpPr>
            <a:spLocks noGrp="1"/>
          </p:cNvSpPr>
          <p:nvPr>
            <p:ph sz="quarter" idx="10"/>
          </p:nvPr>
        </p:nvSpPr>
        <p:spPr/>
        <p:txBody>
          <a:bodyPr/>
          <a:lstStyle/>
          <a:p>
            <a:r>
              <a:rPr lang="en-US" dirty="0"/>
              <a:t>SVM versus Logistic Regression</a:t>
            </a:r>
            <a:endParaRPr lang="en-IN" dirty="0"/>
          </a:p>
        </p:txBody>
      </p:sp>
    </p:spTree>
    <p:extLst>
      <p:ext uri="{BB962C8B-B14F-4D97-AF65-F5344CB8AC3E}">
        <p14:creationId xmlns:p14="http://schemas.microsoft.com/office/powerpoint/2010/main" val="21633367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3" name="Rectangle 3"/>
          <p:cNvSpPr>
            <a:spLocks noGrp="1" noChangeArrowheads="1"/>
          </p:cNvSpPr>
          <p:nvPr>
            <p:ph idx="1"/>
          </p:nvPr>
        </p:nvSpPr>
        <p:spPr>
          <a:xfrm>
            <a:off x="1600200" y="1371601"/>
            <a:ext cx="9067800" cy="5135563"/>
          </a:xfrm>
        </p:spPr>
        <p:txBody>
          <a:bodyPr>
            <a:noAutofit/>
          </a:bodyPr>
          <a:lstStyle/>
          <a:p>
            <a:pPr>
              <a:lnSpc>
                <a:spcPct val="80000"/>
              </a:lnSpc>
              <a:buFont typeface="Arial" panose="020B0604020202020204" pitchFamily="34" charset="0"/>
              <a:buChar char="•"/>
            </a:pPr>
            <a:r>
              <a:rPr lang="en-US" altLang="zh-CN" dirty="0"/>
              <a:t>Flexibility in choosing a similarity </a:t>
            </a:r>
            <a:r>
              <a:rPr lang="en-US" altLang="zh-CN" dirty="0" smtClean="0"/>
              <a:t>function</a:t>
            </a:r>
          </a:p>
          <a:p>
            <a:pPr>
              <a:lnSpc>
                <a:spcPct val="80000"/>
              </a:lnSpc>
              <a:buFont typeface="Arial" panose="020B0604020202020204" pitchFamily="34" charset="0"/>
              <a:buChar char="•"/>
            </a:pPr>
            <a:r>
              <a:rPr lang="en-US" altLang="zh-CN" dirty="0" smtClean="0"/>
              <a:t>Sparseness </a:t>
            </a:r>
            <a:r>
              <a:rPr lang="en-US" altLang="zh-CN" dirty="0"/>
              <a:t>of solution when dealing with large data </a:t>
            </a:r>
            <a:r>
              <a:rPr lang="en-US" altLang="zh-CN" dirty="0" smtClean="0"/>
              <a:t>sets</a:t>
            </a:r>
          </a:p>
          <a:p>
            <a:pPr lvl="1">
              <a:lnSpc>
                <a:spcPct val="80000"/>
              </a:lnSpc>
            </a:pPr>
            <a:r>
              <a:rPr lang="en-US" altLang="zh-CN" dirty="0" smtClean="0"/>
              <a:t>Only </a:t>
            </a:r>
            <a:r>
              <a:rPr lang="en-US" altLang="zh-CN" dirty="0"/>
              <a:t>support vectors are used to specify the separating </a:t>
            </a:r>
            <a:r>
              <a:rPr lang="en-US" altLang="zh-CN" dirty="0" smtClean="0"/>
              <a:t>hyperplane</a:t>
            </a:r>
          </a:p>
          <a:p>
            <a:pPr lvl="1">
              <a:lnSpc>
                <a:spcPct val="80000"/>
              </a:lnSpc>
            </a:pPr>
            <a:r>
              <a:rPr lang="en-US" altLang="zh-CN" dirty="0" smtClean="0"/>
              <a:t>Therefore SVM also called sparse kernel machine.</a:t>
            </a:r>
          </a:p>
          <a:p>
            <a:pPr>
              <a:lnSpc>
                <a:spcPct val="80000"/>
              </a:lnSpc>
              <a:buFont typeface="Arial" panose="020B0604020202020204" pitchFamily="34" charset="0"/>
              <a:buChar char="•"/>
            </a:pPr>
            <a:r>
              <a:rPr lang="en-US" altLang="zh-CN" dirty="0" smtClean="0"/>
              <a:t>Ability </a:t>
            </a:r>
            <a:r>
              <a:rPr lang="en-US" altLang="zh-CN" dirty="0"/>
              <a:t>to handle large feature spaces</a:t>
            </a:r>
          </a:p>
          <a:p>
            <a:pPr lvl="1">
              <a:lnSpc>
                <a:spcPct val="80000"/>
              </a:lnSpc>
            </a:pPr>
            <a:r>
              <a:rPr lang="en-US" altLang="zh-CN" dirty="0" smtClean="0"/>
              <a:t>complexity </a:t>
            </a:r>
            <a:r>
              <a:rPr lang="en-US" altLang="zh-CN" dirty="0"/>
              <a:t>does not depend on the dimensionality of the feature </a:t>
            </a:r>
            <a:r>
              <a:rPr lang="en-US" altLang="zh-CN" dirty="0" smtClean="0"/>
              <a:t>space</a:t>
            </a:r>
          </a:p>
          <a:p>
            <a:pPr>
              <a:lnSpc>
                <a:spcPct val="80000"/>
              </a:lnSpc>
              <a:buFont typeface="Arial" panose="020B0604020202020204" pitchFamily="34" charset="0"/>
              <a:buChar char="•"/>
            </a:pPr>
            <a:r>
              <a:rPr lang="en-US" altLang="zh-CN" dirty="0" smtClean="0"/>
              <a:t>Overfitting </a:t>
            </a:r>
            <a:r>
              <a:rPr lang="en-US" altLang="zh-CN" dirty="0"/>
              <a:t>can be controlled by soft margin </a:t>
            </a:r>
            <a:r>
              <a:rPr lang="en-US" altLang="zh-CN" dirty="0" smtClean="0"/>
              <a:t>approach</a:t>
            </a:r>
          </a:p>
          <a:p>
            <a:pPr>
              <a:lnSpc>
                <a:spcPct val="80000"/>
              </a:lnSpc>
              <a:buFont typeface="Arial" panose="020B0604020202020204" pitchFamily="34" charset="0"/>
              <a:buChar char="•"/>
            </a:pPr>
            <a:r>
              <a:rPr lang="en-US" altLang="zh-CN" dirty="0" smtClean="0"/>
              <a:t>Nice </a:t>
            </a:r>
            <a:r>
              <a:rPr lang="en-US" altLang="zh-CN" dirty="0"/>
              <a:t>math property: a simple convex optimization problem which is guaranteed to converge to a single global </a:t>
            </a:r>
            <a:r>
              <a:rPr lang="en-US" altLang="zh-CN" dirty="0" smtClean="0"/>
              <a:t>solution</a:t>
            </a:r>
          </a:p>
          <a:p>
            <a:pPr>
              <a:lnSpc>
                <a:spcPct val="80000"/>
              </a:lnSpc>
              <a:buFont typeface="Arial" panose="020B0604020202020204" pitchFamily="34" charset="0"/>
              <a:buChar char="•"/>
            </a:pPr>
            <a:endParaRPr lang="en-US" altLang="zh-CN" dirty="0"/>
          </a:p>
        </p:txBody>
      </p:sp>
      <p:sp>
        <p:nvSpPr>
          <p:cNvPr id="2" name="Content Placeholder 1"/>
          <p:cNvSpPr>
            <a:spLocks noGrp="1"/>
          </p:cNvSpPr>
          <p:nvPr>
            <p:ph sz="quarter" idx="10"/>
          </p:nvPr>
        </p:nvSpPr>
        <p:spPr/>
        <p:txBody>
          <a:bodyPr/>
          <a:lstStyle/>
          <a:p>
            <a:r>
              <a:rPr lang="en-US" altLang="zh-CN" dirty="0"/>
              <a:t>Properties of SVM</a:t>
            </a:r>
            <a:endParaRPr lang="en-IN" dirty="0"/>
          </a:p>
        </p:txBody>
      </p:sp>
    </p:spTree>
    <p:extLst>
      <p:ext uri="{BB962C8B-B14F-4D97-AF65-F5344CB8AC3E}">
        <p14:creationId xmlns:p14="http://schemas.microsoft.com/office/powerpoint/2010/main" val="31136797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3" name="Rectangle 3"/>
          <p:cNvSpPr>
            <a:spLocks noGrp="1" noChangeArrowheads="1"/>
          </p:cNvSpPr>
          <p:nvPr>
            <p:ph idx="1"/>
          </p:nvPr>
        </p:nvSpPr>
        <p:spPr/>
        <p:txBody>
          <a:bodyPr/>
          <a:lstStyle/>
          <a:p>
            <a:pPr>
              <a:buFontTx/>
              <a:buChar char="•"/>
            </a:pPr>
            <a:r>
              <a:rPr lang="en-US" dirty="0"/>
              <a:t>Pros</a:t>
            </a:r>
          </a:p>
          <a:p>
            <a:pPr lvl="1"/>
            <a:r>
              <a:rPr lang="en-US" sz="2000" dirty="0"/>
              <a:t>Kernel-based framework is very powerful, flexible</a:t>
            </a:r>
          </a:p>
          <a:p>
            <a:pPr lvl="1"/>
            <a:r>
              <a:rPr lang="en-US" sz="2000" dirty="0"/>
              <a:t>Often a sparse set of support vectors – compact at test time</a:t>
            </a:r>
          </a:p>
          <a:p>
            <a:pPr lvl="1"/>
            <a:r>
              <a:rPr lang="en-US" sz="2000" dirty="0"/>
              <a:t>Work very well in practice, even with very small training sample sizes</a:t>
            </a:r>
          </a:p>
          <a:p>
            <a:pPr lvl="1"/>
            <a:r>
              <a:rPr lang="en-US" sz="2000" dirty="0"/>
              <a:t>Solution can be formulated as a quadratic program </a:t>
            </a:r>
          </a:p>
          <a:p>
            <a:pPr marL="457200" lvl="1" indent="0">
              <a:buNone/>
            </a:pPr>
            <a:endParaRPr lang="en-US" sz="1100" dirty="0"/>
          </a:p>
          <a:p>
            <a:pPr>
              <a:buFontTx/>
              <a:buChar char="•"/>
            </a:pPr>
            <a:r>
              <a:rPr lang="en-US" dirty="0"/>
              <a:t>Cons</a:t>
            </a:r>
          </a:p>
          <a:p>
            <a:pPr lvl="1"/>
            <a:r>
              <a:rPr lang="en-US" sz="2000" dirty="0"/>
              <a:t>Can be tricky to select best kernel function for a problem</a:t>
            </a:r>
          </a:p>
          <a:p>
            <a:pPr lvl="1"/>
            <a:r>
              <a:rPr lang="en-US" sz="2000" dirty="0"/>
              <a:t>Computation, memory </a:t>
            </a:r>
          </a:p>
          <a:p>
            <a:pPr lvl="2"/>
            <a:r>
              <a:rPr lang="en-US" sz="2000" dirty="0"/>
              <a:t>At training time, must compute kernel values for all example pairs </a:t>
            </a:r>
          </a:p>
          <a:p>
            <a:pPr lvl="2"/>
            <a:r>
              <a:rPr lang="en-US" sz="2000" dirty="0"/>
              <a:t>Learning can take a very long time for large-scale problems</a:t>
            </a:r>
          </a:p>
        </p:txBody>
      </p:sp>
      <p:sp>
        <p:nvSpPr>
          <p:cNvPr id="2" name="Content Placeholder 1"/>
          <p:cNvSpPr>
            <a:spLocks noGrp="1"/>
          </p:cNvSpPr>
          <p:nvPr>
            <p:ph sz="quarter" idx="10"/>
          </p:nvPr>
        </p:nvSpPr>
        <p:spPr/>
        <p:txBody>
          <a:bodyPr/>
          <a:lstStyle/>
          <a:p>
            <a:r>
              <a:rPr lang="en-US" dirty="0">
                <a:latin typeface="Calibri" panose="020F0502020204030204" pitchFamily="34" charset="0"/>
              </a:rPr>
              <a:t>SVMs: Pros and cons</a:t>
            </a:r>
            <a:endParaRPr lang="en-IN" dirty="0"/>
          </a:p>
        </p:txBody>
      </p:sp>
      <p:sp>
        <p:nvSpPr>
          <p:cNvPr id="4" name="TextBox 3"/>
          <p:cNvSpPr txBox="1"/>
          <p:nvPr/>
        </p:nvSpPr>
        <p:spPr>
          <a:xfrm>
            <a:off x="1524000" y="6595515"/>
            <a:ext cx="3124200" cy="261610"/>
          </a:xfrm>
          <a:prstGeom prst="rect">
            <a:avLst/>
          </a:prstGeom>
          <a:noFill/>
        </p:spPr>
        <p:txBody>
          <a:bodyPr wrap="square" rtlCol="0">
            <a:spAutoFit/>
          </a:bodyPr>
          <a:lstStyle/>
          <a:p>
            <a:r>
              <a:rPr lang="en-US" sz="1050" dirty="0">
                <a:solidFill>
                  <a:srgbClr val="000000"/>
                </a:solidFill>
              </a:rPr>
              <a:t>Adapted from Lana </a:t>
            </a:r>
            <a:r>
              <a:rPr lang="en-US" sz="1050" dirty="0" err="1">
                <a:solidFill>
                  <a:srgbClr val="000000"/>
                </a:solidFill>
              </a:rPr>
              <a:t>Lazebnik</a:t>
            </a:r>
            <a:endParaRPr lang="en-US" sz="1050" dirty="0">
              <a:solidFill>
                <a:srgbClr val="000000"/>
              </a:solidFill>
            </a:endParaRPr>
          </a:p>
        </p:txBody>
      </p:sp>
    </p:spTree>
    <p:extLst>
      <p:ext uri="{BB962C8B-B14F-4D97-AF65-F5344CB8AC3E}">
        <p14:creationId xmlns:p14="http://schemas.microsoft.com/office/powerpoint/2010/main" val="220847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3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3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32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9328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9328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9328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328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932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83" grpId="0" build="p" bldLvl="2"/>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a:t>Multi-Class Problem</a:t>
            </a:r>
          </a:p>
        </p:txBody>
      </p:sp>
      <p:pic>
        <p:nvPicPr>
          <p:cNvPr id="4" name="Picture 3"/>
          <p:cNvPicPr>
            <a:picLocks noChangeAspect="1"/>
          </p:cNvPicPr>
          <p:nvPr/>
        </p:nvPicPr>
        <p:blipFill>
          <a:blip r:embed="rId2"/>
          <a:stretch>
            <a:fillRect/>
          </a:stretch>
        </p:blipFill>
        <p:spPr>
          <a:xfrm>
            <a:off x="2628900" y="1976438"/>
            <a:ext cx="6934200" cy="2905125"/>
          </a:xfrm>
          <a:prstGeom prst="rect">
            <a:avLst/>
          </a:prstGeom>
        </p:spPr>
      </p:pic>
    </p:spTree>
    <p:extLst>
      <p:ext uri="{BB962C8B-B14F-4D97-AF65-F5344CB8AC3E}">
        <p14:creationId xmlns:p14="http://schemas.microsoft.com/office/powerpoint/2010/main" val="31762056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9825" y="1676401"/>
            <a:ext cx="7372350" cy="4695825"/>
          </a:xfrm>
          <a:prstGeom prst="rect">
            <a:avLst/>
          </a:prstGeom>
        </p:spPr>
      </p:pic>
      <p:sp>
        <p:nvSpPr>
          <p:cNvPr id="5" name="Title 1"/>
          <p:cNvSpPr>
            <a:spLocks noGrp="1"/>
          </p:cNvSpPr>
          <p:nvPr>
            <p:ph type="title"/>
          </p:nvPr>
        </p:nvSpPr>
        <p:spPr>
          <a:xfrm>
            <a:off x="1981200" y="274638"/>
            <a:ext cx="8229600" cy="1143000"/>
          </a:xfrm>
        </p:spPr>
        <p:txBody>
          <a:bodyPr/>
          <a:lstStyle/>
          <a:p>
            <a:pPr algn="l"/>
            <a:r>
              <a:rPr lang="en-US" b="1" dirty="0"/>
              <a:t>Multi-Class Problem</a:t>
            </a:r>
          </a:p>
        </p:txBody>
      </p:sp>
    </p:spTree>
    <p:extLst>
      <p:ext uri="{BB962C8B-B14F-4D97-AF65-F5344CB8AC3E}">
        <p14:creationId xmlns:p14="http://schemas.microsoft.com/office/powerpoint/2010/main" val="23048032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81200" y="1905001"/>
            <a:ext cx="8005532" cy="3705225"/>
          </a:xfrm>
          <a:prstGeom prst="rect">
            <a:avLst/>
          </a:prstGeom>
        </p:spPr>
      </p:pic>
      <p:sp>
        <p:nvSpPr>
          <p:cNvPr id="4" name="Title 1"/>
          <p:cNvSpPr txBox="1">
            <a:spLocks/>
          </p:cNvSpPr>
          <p:nvPr/>
        </p:nvSpPr>
        <p:spPr>
          <a:xfrm>
            <a:off x="2133600" y="4270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defRPr/>
            </a:pPr>
            <a:r>
              <a:rPr lang="en-US" b="1" dirty="0">
                <a:solidFill>
                  <a:prstClr val="black"/>
                </a:solidFill>
                <a:latin typeface="Calibri"/>
              </a:rPr>
              <a:t>Multi-Class Problem</a:t>
            </a:r>
          </a:p>
        </p:txBody>
      </p:sp>
    </p:spTree>
    <p:extLst>
      <p:ext uri="{BB962C8B-B14F-4D97-AF65-F5344CB8AC3E}">
        <p14:creationId xmlns:p14="http://schemas.microsoft.com/office/powerpoint/2010/main" val="24335329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9" name="Rectangle 3"/>
          <p:cNvSpPr>
            <a:spLocks noGrp="1" noChangeArrowheads="1"/>
          </p:cNvSpPr>
          <p:nvPr>
            <p:ph idx="1"/>
          </p:nvPr>
        </p:nvSpPr>
        <p:spPr>
          <a:xfrm>
            <a:off x="1828800" y="1493838"/>
            <a:ext cx="8686800" cy="4525963"/>
          </a:xfrm>
        </p:spPr>
        <p:txBody>
          <a:bodyPr>
            <a:noAutofit/>
          </a:bodyPr>
          <a:lstStyle/>
          <a:p>
            <a:pPr marL="457200" indent="-457200">
              <a:buFont typeface="Arial" panose="020B0604020202020204" pitchFamily="34" charset="0"/>
              <a:buChar char="•"/>
            </a:pPr>
            <a:r>
              <a:rPr lang="en-US" altLang="zh-CN" dirty="0"/>
              <a:t>Support Vector Machine Classification of Microarray Gene Expression Data, Michael P. S. Brown William Noble Grundy, David Lin, </a:t>
            </a:r>
            <a:r>
              <a:rPr lang="en-US" altLang="zh-CN" dirty="0" err="1"/>
              <a:t>Nello</a:t>
            </a:r>
            <a:r>
              <a:rPr lang="en-US" altLang="zh-CN" dirty="0"/>
              <a:t> </a:t>
            </a:r>
            <a:r>
              <a:rPr lang="en-US" altLang="zh-CN" dirty="0" err="1"/>
              <a:t>Cristianini</a:t>
            </a:r>
            <a:r>
              <a:rPr lang="en-US" altLang="zh-CN" dirty="0"/>
              <a:t>, Charles </a:t>
            </a:r>
            <a:r>
              <a:rPr lang="en-US" altLang="zh-CN" dirty="0" err="1"/>
              <a:t>Sugnet</a:t>
            </a:r>
            <a:r>
              <a:rPr lang="en-US" altLang="zh-CN" dirty="0"/>
              <a:t>, Manuel Ares, Jr., David Haussler </a:t>
            </a:r>
          </a:p>
          <a:p>
            <a:pPr marL="457200" indent="-457200">
              <a:buFont typeface="Arial" panose="020B0604020202020204" pitchFamily="34" charset="0"/>
              <a:buChar char="•"/>
            </a:pPr>
            <a:r>
              <a:rPr lang="en-US" altLang="zh-CN" dirty="0" smtClean="0"/>
              <a:t>Text </a:t>
            </a:r>
            <a:r>
              <a:rPr lang="en-US" altLang="zh-CN" dirty="0"/>
              <a:t>categorization with Support Vector Machines:</a:t>
            </a:r>
            <a:br>
              <a:rPr lang="en-US" altLang="zh-CN" dirty="0"/>
            </a:br>
            <a:r>
              <a:rPr lang="en-US" altLang="zh-CN" dirty="0"/>
              <a:t>learning with many relevant features </a:t>
            </a:r>
            <a:r>
              <a:rPr lang="en-US" altLang="zh-CN" dirty="0" smtClean="0"/>
              <a:t>  </a:t>
            </a:r>
            <a:r>
              <a:rPr lang="en-US" altLang="zh-CN" dirty="0"/>
              <a:t>T. </a:t>
            </a:r>
            <a:r>
              <a:rPr lang="en-US" altLang="zh-CN" dirty="0" err="1"/>
              <a:t>Joachims</a:t>
            </a:r>
            <a:r>
              <a:rPr lang="en-US" altLang="zh-CN" dirty="0"/>
              <a:t>, ECML - 98 </a:t>
            </a:r>
            <a:endParaRPr lang="en-US" altLang="zh-CN" dirty="0" smtClean="0"/>
          </a:p>
          <a:p>
            <a:pPr>
              <a:buFont typeface="Arial" panose="020B0604020202020204" pitchFamily="34" charset="0"/>
              <a:buChar char="•"/>
            </a:pPr>
            <a:r>
              <a:rPr lang="en-US" dirty="0" smtClean="0"/>
              <a:t>Christopher </a:t>
            </a:r>
            <a:r>
              <a:rPr lang="en-US" dirty="0"/>
              <a:t>Bishop: Pattern Recognition and Machine Learning, Springer International </a:t>
            </a:r>
            <a:r>
              <a:rPr lang="en-US" dirty="0" smtClean="0"/>
              <a:t>Edition</a:t>
            </a:r>
          </a:p>
          <a:p>
            <a:pPr>
              <a:buFont typeface="Arial" panose="020B0604020202020204" pitchFamily="34" charset="0"/>
              <a:buChar char="•"/>
            </a:pPr>
            <a:r>
              <a:rPr lang="en-US" altLang="zh-CN" dirty="0"/>
              <a:t> </a:t>
            </a:r>
            <a:r>
              <a:rPr lang="en-IN" dirty="0" smtClean="0"/>
              <a:t>A </a:t>
            </a:r>
            <a:r>
              <a:rPr lang="en-IN" dirty="0"/>
              <a:t>Tutorial on Support Vector Machines for Pattern Recognition, Kluwer Academic Publishers - Christopher J.C. Burges</a:t>
            </a:r>
          </a:p>
          <a:p>
            <a:pPr>
              <a:buFont typeface="Arial" panose="020B0604020202020204" pitchFamily="34" charset="0"/>
              <a:buChar char="•"/>
            </a:pPr>
            <a:endParaRPr lang="en-US" dirty="0">
              <a:solidFill>
                <a:srgbClr val="000000"/>
              </a:solidFill>
            </a:endParaRPr>
          </a:p>
          <a:p>
            <a:pPr>
              <a:buFont typeface="Arial" panose="020B0604020202020204" pitchFamily="34" charset="0"/>
              <a:buChar char="•"/>
            </a:pPr>
            <a:endParaRPr lang="en-US" altLang="zh-CN" dirty="0"/>
          </a:p>
        </p:txBody>
      </p:sp>
      <p:sp>
        <p:nvSpPr>
          <p:cNvPr id="2" name="Content Placeholder 1"/>
          <p:cNvSpPr>
            <a:spLocks noGrp="1"/>
          </p:cNvSpPr>
          <p:nvPr>
            <p:ph sz="quarter" idx="10"/>
          </p:nvPr>
        </p:nvSpPr>
        <p:spPr/>
        <p:txBody>
          <a:bodyPr/>
          <a:lstStyle/>
          <a:p>
            <a:r>
              <a:rPr lang="en-US" altLang="zh-CN" dirty="0"/>
              <a:t>Reference</a:t>
            </a:r>
            <a:endParaRPr lang="en-IN" dirty="0"/>
          </a:p>
        </p:txBody>
      </p:sp>
    </p:spTree>
    <p:extLst>
      <p:ext uri="{BB962C8B-B14F-4D97-AF65-F5344CB8AC3E}">
        <p14:creationId xmlns:p14="http://schemas.microsoft.com/office/powerpoint/2010/main" val="371217150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9" name="Rectangle 3"/>
          <p:cNvSpPr>
            <a:spLocks noGrp="1" noChangeArrowheads="1"/>
          </p:cNvSpPr>
          <p:nvPr>
            <p:ph type="body" idx="1"/>
          </p:nvPr>
        </p:nvSpPr>
        <p:spPr>
          <a:xfrm>
            <a:off x="1676400" y="1447801"/>
            <a:ext cx="8991600" cy="4525963"/>
          </a:xfrm>
        </p:spPr>
        <p:txBody>
          <a:bodyPr>
            <a:normAutofit fontScale="92500" lnSpcReduction="20000"/>
          </a:bodyPr>
          <a:lstStyle/>
          <a:p>
            <a:r>
              <a:rPr lang="en-US" altLang="zh-CN" sz="2400" dirty="0">
                <a:hlinkClick r:id="rId2"/>
              </a:rPr>
              <a:t>http://www.cs.utexas.edu/users/mooney/cs391L/</a:t>
            </a:r>
            <a:endParaRPr lang="en-US" altLang="zh-CN" sz="2400" dirty="0"/>
          </a:p>
          <a:p>
            <a:r>
              <a:rPr lang="en-US" sz="2400" dirty="0">
                <a:hlinkClick r:id="rId3"/>
              </a:rPr>
              <a:t>https://www.coursera.org/learn/machine-learning/home/week/7</a:t>
            </a:r>
            <a:endParaRPr lang="en-US" sz="2400" dirty="0"/>
          </a:p>
          <a:p>
            <a:r>
              <a:rPr lang="en-US" sz="2400" dirty="0"/>
              <a:t>https://towardsdatascience.com/support-vector-machine-introduction-to-machine-learning-algorithms-934a444fca47</a:t>
            </a:r>
          </a:p>
          <a:p>
            <a:r>
              <a:rPr lang="en-US" sz="2400" dirty="0">
                <a:hlinkClick r:id="rId4"/>
              </a:rPr>
              <a:t>https://data-flair.training/blogs/svm-kernel-functions/</a:t>
            </a:r>
            <a:endParaRPr lang="en-US" sz="2400" dirty="0"/>
          </a:p>
          <a:p>
            <a:r>
              <a:rPr lang="en-US" sz="2400" dirty="0">
                <a:hlinkClick r:id="rId5"/>
              </a:rPr>
              <a:t>MIT 6.034 Artificial Intelligence, Fall 2010</a:t>
            </a:r>
            <a:endParaRPr lang="en-US" sz="2400" dirty="0"/>
          </a:p>
          <a:p>
            <a:r>
              <a:rPr lang="en-US" sz="2400" dirty="0">
                <a:hlinkClick r:id="rId6"/>
              </a:rPr>
              <a:t>https://stats.stackexchange.com/questions/30042/neural-networks-vs-support-vector-machines-are-the-second-definitely-superior</a:t>
            </a:r>
            <a:endParaRPr lang="en-US" sz="2400" dirty="0"/>
          </a:p>
          <a:p>
            <a:r>
              <a:rPr lang="en-US" sz="2400" dirty="0">
                <a:hlinkClick r:id="rId7"/>
              </a:rPr>
              <a:t>https://www.sciencedirect.com/science/article/abs/pii/S0893608006002796</a:t>
            </a:r>
            <a:endParaRPr lang="en-US" sz="2400" dirty="0"/>
          </a:p>
          <a:p>
            <a:r>
              <a:rPr lang="en-US" sz="2400" dirty="0">
                <a:hlinkClick r:id="rId8"/>
              </a:rPr>
              <a:t>https://medium.com/deep-math-machine-learning-ai/chapter-3-support-vector-machine-with-math-47d6193c82be</a:t>
            </a:r>
            <a:endParaRPr lang="en-US" sz="2400" dirty="0"/>
          </a:p>
          <a:p>
            <a:r>
              <a:rPr lang="en-US" sz="2400" dirty="0">
                <a:hlinkClick r:id="rId9"/>
              </a:rPr>
              <a:t>Radial basis kernel</a:t>
            </a:r>
            <a:endParaRPr lang="en-US" sz="2400" dirty="0"/>
          </a:p>
          <a:p>
            <a:r>
              <a:rPr lang="en-US" sz="2400" dirty="0"/>
              <a:t>http://www.engr.mun.ca/~baxter/Publications/LagrangeForSVMs.pdf</a:t>
            </a:r>
          </a:p>
          <a:p>
            <a:endParaRPr lang="en-US" sz="2400" dirty="0"/>
          </a:p>
          <a:p>
            <a:endParaRPr lang="en-US" sz="2400" dirty="0">
              <a:solidFill>
                <a:srgbClr val="000000"/>
              </a:solidFill>
              <a:latin typeface="Calibri" panose="020F0502020204030204" pitchFamily="34" charset="0"/>
              <a:ea typeface="Calibri" panose="020F0502020204030204" pitchFamily="34" charset="0"/>
            </a:endParaRPr>
          </a:p>
          <a:p>
            <a:pPr>
              <a:buFont typeface="Wingdings" panose="05000000000000000000" pitchFamily="2" charset="2"/>
              <a:buNone/>
            </a:pPr>
            <a:endParaRPr lang="en-US" altLang="zh-CN" sz="2400" b="1" dirty="0"/>
          </a:p>
        </p:txBody>
      </p:sp>
      <p:sp>
        <p:nvSpPr>
          <p:cNvPr id="4" name="Title 1"/>
          <p:cNvSpPr txBox="1">
            <a:spLocks/>
          </p:cNvSpPr>
          <p:nvPr/>
        </p:nvSpPr>
        <p:spPr>
          <a:xfrm>
            <a:off x="1631576" y="533400"/>
            <a:ext cx="7300664" cy="850106"/>
          </a:xfrm>
          <a:prstGeom prst="rect">
            <a:avLst/>
          </a:prstGeom>
        </p:spPr>
        <p:txBody>
          <a:bodyPr anchor="ctr"/>
          <a:lstStyle>
            <a:lvl1pPr algn="l" defTabSz="914400" rtl="0" eaLnBrk="1" latinLnBrk="0" hangingPunct="1">
              <a:spcBef>
                <a:spcPct val="0"/>
              </a:spcBef>
              <a:buNone/>
              <a:defRPr sz="3200" kern="1200">
                <a:solidFill>
                  <a:schemeClr val="tx1"/>
                </a:solidFill>
                <a:latin typeface="+mj-lt"/>
                <a:ea typeface="+mj-ea"/>
                <a:cs typeface="+mj-cs"/>
              </a:defRPr>
            </a:lvl1pPr>
          </a:lstStyle>
          <a:p>
            <a:pPr fontAlgn="auto">
              <a:spcAft>
                <a:spcPts val="0"/>
              </a:spcAft>
              <a:defRPr/>
            </a:pPr>
            <a:r>
              <a:rPr lang="en-US" sz="4400" b="1">
                <a:solidFill>
                  <a:prstClr val="black"/>
                </a:solidFill>
                <a:latin typeface="Calibri"/>
              </a:rPr>
              <a:t>Good Web References for SVM</a:t>
            </a:r>
            <a:endParaRPr lang="en-US" sz="4400" b="1" dirty="0">
              <a:solidFill>
                <a:prstClr val="black"/>
              </a:solidFill>
              <a:latin typeface="Calibri"/>
            </a:endParaRPr>
          </a:p>
        </p:txBody>
      </p:sp>
    </p:spTree>
    <p:extLst>
      <p:ext uri="{BB962C8B-B14F-4D97-AF65-F5344CB8AC3E}">
        <p14:creationId xmlns:p14="http://schemas.microsoft.com/office/powerpoint/2010/main" val="30541549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6" name="Line 4"/>
          <p:cNvSpPr>
            <a:spLocks noChangeShapeType="1"/>
          </p:cNvSpPr>
          <p:nvPr/>
        </p:nvSpPr>
        <p:spPr bwMode="auto">
          <a:xfrm rot="-3472419">
            <a:off x="2763838" y="4076700"/>
            <a:ext cx="5410200" cy="0"/>
          </a:xfrm>
          <a:prstGeom prst="line">
            <a:avLst/>
          </a:prstGeom>
          <a:noFill/>
          <a:ln w="3619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43717" name="Line 5"/>
          <p:cNvSpPr>
            <a:spLocks noChangeShapeType="1"/>
          </p:cNvSpPr>
          <p:nvPr/>
        </p:nvSpPr>
        <p:spPr bwMode="auto">
          <a:xfrm rot="-3472419">
            <a:off x="2687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43718" name="Rectangle 6"/>
          <p:cNvSpPr>
            <a:spLocks noChangeArrowheads="1"/>
          </p:cNvSpPr>
          <p:nvPr/>
        </p:nvSpPr>
        <p:spPr bwMode="auto">
          <a:xfrm>
            <a:off x="1643806" y="547222"/>
            <a:ext cx="4648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4200">
                <a:solidFill>
                  <a:schemeClr val="tx2"/>
                </a:solidFill>
                <a:latin typeface="Garamond" panose="02020404030301010803" pitchFamily="18" charset="0"/>
                <a:ea typeface="宋体" panose="02010600030101010101" pitchFamily="2" charset="-122"/>
              </a:defRPr>
            </a:lvl1pPr>
            <a:lvl2pPr algn="l">
              <a:defRPr sz="4200">
                <a:solidFill>
                  <a:schemeClr val="tx2"/>
                </a:solidFill>
                <a:latin typeface="Garamond" panose="02020404030301010803" pitchFamily="18" charset="0"/>
                <a:ea typeface="宋体" panose="02010600030101010101" pitchFamily="2" charset="-122"/>
              </a:defRPr>
            </a:lvl2pPr>
            <a:lvl3pPr algn="l">
              <a:defRPr sz="4200">
                <a:solidFill>
                  <a:schemeClr val="tx2"/>
                </a:solidFill>
                <a:latin typeface="Garamond" panose="02020404030301010803" pitchFamily="18" charset="0"/>
                <a:ea typeface="宋体" panose="02010600030101010101" pitchFamily="2" charset="-122"/>
              </a:defRPr>
            </a:lvl3pPr>
            <a:lvl4pPr algn="l">
              <a:defRPr sz="4200">
                <a:solidFill>
                  <a:schemeClr val="tx2"/>
                </a:solidFill>
                <a:latin typeface="Garamond" panose="02020404030301010803" pitchFamily="18" charset="0"/>
                <a:ea typeface="宋体" panose="02010600030101010101" pitchFamily="2" charset="-122"/>
              </a:defRPr>
            </a:lvl4pPr>
            <a:lvl5pPr algn="l">
              <a:defRPr sz="4200">
                <a:solidFill>
                  <a:schemeClr val="tx2"/>
                </a:solidFill>
                <a:latin typeface="Garamond" panose="02020404030301010803" pitchFamily="18" charset="0"/>
                <a:ea typeface="宋体" panose="02010600030101010101" pitchFamily="2" charset="-122"/>
              </a:defRPr>
            </a:lvl5pPr>
            <a:lvl6pPr marL="4572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r>
              <a:rPr lang="en-US" altLang="zh-CN" sz="4400" b="1" dirty="0">
                <a:solidFill>
                  <a:prstClr val="black"/>
                </a:solidFill>
                <a:latin typeface="Calibri"/>
                <a:cs typeface="+mj-cs"/>
              </a:rPr>
              <a:t>Maximum Margin</a:t>
            </a:r>
          </a:p>
        </p:txBody>
      </p:sp>
      <p:sp>
        <p:nvSpPr>
          <p:cNvPr id="243726" name="Text Box 14"/>
          <p:cNvSpPr txBox="1">
            <a:spLocks noChangeArrowheads="1"/>
          </p:cNvSpPr>
          <p:nvPr/>
        </p:nvSpPr>
        <p:spPr bwMode="auto">
          <a:xfrm>
            <a:off x="2362200" y="1905000"/>
            <a:ext cx="1905000"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dirty="0">
                <a:solidFill>
                  <a:prstClr val="black"/>
                </a:solidFill>
                <a:latin typeface="Tahoma" panose="020B0604030504040204" pitchFamily="34" charset="0"/>
              </a:rPr>
              <a:t>  denotes +1</a:t>
            </a:r>
          </a:p>
          <a:p>
            <a:pPr>
              <a:spcBef>
                <a:spcPct val="50000"/>
              </a:spcBef>
              <a:buClr>
                <a:prstClr val="black"/>
              </a:buClr>
            </a:pPr>
            <a:r>
              <a:rPr lang="en-US" altLang="zh-CN" sz="2000" dirty="0">
                <a:solidFill>
                  <a:prstClr val="black"/>
                </a:solidFill>
                <a:latin typeface="Tahoma" panose="020B0604030504040204" pitchFamily="34" charset="0"/>
              </a:rPr>
              <a:t>  denotes -1</a:t>
            </a:r>
          </a:p>
        </p:txBody>
      </p:sp>
      <p:sp>
        <p:nvSpPr>
          <p:cNvPr id="243727" name="Oval 15"/>
          <p:cNvSpPr>
            <a:spLocks noChangeAspect="1" noChangeArrowheads="1"/>
          </p:cNvSpPr>
          <p:nvPr/>
        </p:nvSpPr>
        <p:spPr bwMode="auto">
          <a:xfrm rot="4777107">
            <a:off x="2439194" y="2056607"/>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28" name="Oval 16"/>
          <p:cNvSpPr>
            <a:spLocks noChangeAspect="1" noChangeArrowheads="1"/>
          </p:cNvSpPr>
          <p:nvPr/>
        </p:nvSpPr>
        <p:spPr bwMode="auto">
          <a:xfrm rot="5895381">
            <a:off x="2439988" y="2513013"/>
            <a:ext cx="50800"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29" name="Line 17"/>
          <p:cNvSpPr>
            <a:spLocks noChangeShapeType="1"/>
          </p:cNvSpPr>
          <p:nvPr/>
        </p:nvSpPr>
        <p:spPr bwMode="auto">
          <a:xfrm>
            <a:off x="4114800" y="2209800"/>
            <a:ext cx="0" cy="350520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43730" name="Line 18"/>
          <p:cNvSpPr>
            <a:spLocks noChangeShapeType="1"/>
          </p:cNvSpPr>
          <p:nvPr/>
        </p:nvSpPr>
        <p:spPr bwMode="auto">
          <a:xfrm flipV="1">
            <a:off x="3962400" y="5562600"/>
            <a:ext cx="365760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solidFill>
                <a:prstClr val="black"/>
              </a:solidFill>
            </a:endParaRPr>
          </a:p>
        </p:txBody>
      </p:sp>
      <p:sp>
        <p:nvSpPr>
          <p:cNvPr id="243731" name="Oval 19"/>
          <p:cNvSpPr>
            <a:spLocks noChangeAspect="1" noChangeArrowheads="1"/>
          </p:cNvSpPr>
          <p:nvPr/>
        </p:nvSpPr>
        <p:spPr bwMode="auto">
          <a:xfrm>
            <a:off x="5241926" y="5032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32" name="Oval 20"/>
          <p:cNvSpPr>
            <a:spLocks noChangeAspect="1" noChangeArrowheads="1"/>
          </p:cNvSpPr>
          <p:nvPr/>
        </p:nvSpPr>
        <p:spPr bwMode="auto">
          <a:xfrm>
            <a:off x="4010026" y="3903664"/>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33" name="Oval 21"/>
          <p:cNvSpPr>
            <a:spLocks noChangeAspect="1" noChangeArrowheads="1"/>
          </p:cNvSpPr>
          <p:nvPr/>
        </p:nvSpPr>
        <p:spPr bwMode="auto">
          <a:xfrm>
            <a:off x="5864226" y="28146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34" name="Oval 22"/>
          <p:cNvSpPr>
            <a:spLocks noChangeAspect="1" noChangeArrowheads="1"/>
          </p:cNvSpPr>
          <p:nvPr/>
        </p:nvSpPr>
        <p:spPr bwMode="auto">
          <a:xfrm>
            <a:off x="5927726" y="3635376"/>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35" name="Oval 23"/>
          <p:cNvSpPr>
            <a:spLocks noChangeAspect="1" noChangeArrowheads="1"/>
          </p:cNvSpPr>
          <p:nvPr/>
        </p:nvSpPr>
        <p:spPr bwMode="auto">
          <a:xfrm>
            <a:off x="4933951" y="2663825"/>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36" name="Oval 24"/>
          <p:cNvSpPr>
            <a:spLocks noChangeAspect="1" noChangeArrowheads="1"/>
          </p:cNvSpPr>
          <p:nvPr/>
        </p:nvSpPr>
        <p:spPr bwMode="auto">
          <a:xfrm>
            <a:off x="5410201" y="3733801"/>
            <a:ext cx="5397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37" name="Oval 25"/>
          <p:cNvSpPr>
            <a:spLocks noChangeAspect="1" noChangeArrowheads="1"/>
          </p:cNvSpPr>
          <p:nvPr/>
        </p:nvSpPr>
        <p:spPr bwMode="auto">
          <a:xfrm>
            <a:off x="4572001" y="3124200"/>
            <a:ext cx="60325" cy="58738"/>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38" name="Oval 26"/>
          <p:cNvSpPr>
            <a:spLocks noChangeAspect="1" noChangeArrowheads="1"/>
          </p:cNvSpPr>
          <p:nvPr/>
        </p:nvSpPr>
        <p:spPr bwMode="auto">
          <a:xfrm>
            <a:off x="6629401" y="4114800"/>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39" name="Oval 27"/>
          <p:cNvSpPr>
            <a:spLocks noChangeAspect="1" noChangeArrowheads="1"/>
          </p:cNvSpPr>
          <p:nvPr/>
        </p:nvSpPr>
        <p:spPr bwMode="auto">
          <a:xfrm rot="-1118274">
            <a:off x="5411789" y="4443414"/>
            <a:ext cx="5397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40" name="Oval 28"/>
          <p:cNvSpPr>
            <a:spLocks noChangeAspect="1" noChangeArrowheads="1"/>
          </p:cNvSpPr>
          <p:nvPr/>
        </p:nvSpPr>
        <p:spPr bwMode="auto">
          <a:xfrm rot="-1118274">
            <a:off x="7527926" y="32289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41" name="Oval 29"/>
          <p:cNvSpPr>
            <a:spLocks noChangeAspect="1" noChangeArrowheads="1"/>
          </p:cNvSpPr>
          <p:nvPr/>
        </p:nvSpPr>
        <p:spPr bwMode="auto">
          <a:xfrm rot="-1118274">
            <a:off x="6819901" y="4545013"/>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42" name="Oval 30"/>
          <p:cNvSpPr>
            <a:spLocks noChangeAspect="1" noChangeArrowheads="1"/>
          </p:cNvSpPr>
          <p:nvPr/>
        </p:nvSpPr>
        <p:spPr bwMode="auto">
          <a:xfrm rot="-1118274">
            <a:off x="4648201" y="2667000"/>
            <a:ext cx="60325" cy="50800"/>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43" name="Oval 31"/>
          <p:cNvSpPr>
            <a:spLocks noChangeAspect="1" noChangeArrowheads="1"/>
          </p:cNvSpPr>
          <p:nvPr/>
        </p:nvSpPr>
        <p:spPr bwMode="auto">
          <a:xfrm rot="-1118274">
            <a:off x="6235701" y="3584575"/>
            <a:ext cx="60325" cy="50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44" name="Oval 32"/>
          <p:cNvSpPr>
            <a:spLocks noChangeAspect="1" noChangeArrowheads="1"/>
          </p:cNvSpPr>
          <p:nvPr/>
        </p:nvSpPr>
        <p:spPr bwMode="auto">
          <a:xfrm rot="-1118274">
            <a:off x="7391401" y="4495801"/>
            <a:ext cx="60325" cy="47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45" name="Oval 33"/>
          <p:cNvSpPr>
            <a:spLocks noChangeAspect="1" noChangeArrowheads="1"/>
          </p:cNvSpPr>
          <p:nvPr/>
        </p:nvSpPr>
        <p:spPr bwMode="auto">
          <a:xfrm rot="-1118274">
            <a:off x="4638676" y="3640139"/>
            <a:ext cx="60325" cy="476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46" name="Oval 34"/>
          <p:cNvSpPr>
            <a:spLocks noChangeAspect="1" noChangeArrowheads="1"/>
          </p:cNvSpPr>
          <p:nvPr/>
        </p:nvSpPr>
        <p:spPr bwMode="auto">
          <a:xfrm rot="5895381">
            <a:off x="5391151" y="3057526"/>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47" name="Oval 35"/>
          <p:cNvSpPr>
            <a:spLocks noChangeAspect="1" noChangeArrowheads="1"/>
          </p:cNvSpPr>
          <p:nvPr/>
        </p:nvSpPr>
        <p:spPr bwMode="auto">
          <a:xfrm rot="5895381">
            <a:off x="5660232" y="5242720"/>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48" name="Oval 36"/>
          <p:cNvSpPr>
            <a:spLocks noChangeAspect="1" noChangeArrowheads="1"/>
          </p:cNvSpPr>
          <p:nvPr/>
        </p:nvSpPr>
        <p:spPr bwMode="auto">
          <a:xfrm rot="5895381">
            <a:off x="4638676" y="40989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49" name="Oval 37"/>
          <p:cNvSpPr>
            <a:spLocks noChangeAspect="1" noChangeArrowheads="1"/>
          </p:cNvSpPr>
          <p:nvPr/>
        </p:nvSpPr>
        <p:spPr bwMode="auto">
          <a:xfrm rot="5895381">
            <a:off x="5867401" y="2393951"/>
            <a:ext cx="47625"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50" name="Oval 38"/>
          <p:cNvSpPr>
            <a:spLocks noChangeAspect="1" noChangeArrowheads="1"/>
          </p:cNvSpPr>
          <p:nvPr/>
        </p:nvSpPr>
        <p:spPr bwMode="auto">
          <a:xfrm rot="5895381">
            <a:off x="6828633" y="4144170"/>
            <a:ext cx="58737"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51" name="Oval 39"/>
          <p:cNvSpPr>
            <a:spLocks noChangeAspect="1" noChangeArrowheads="1"/>
          </p:cNvSpPr>
          <p:nvPr/>
        </p:nvSpPr>
        <p:spPr bwMode="auto">
          <a:xfrm rot="5895381">
            <a:off x="5894389" y="407987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52" name="Oval 40"/>
          <p:cNvSpPr>
            <a:spLocks noChangeAspect="1" noChangeArrowheads="1"/>
          </p:cNvSpPr>
          <p:nvPr/>
        </p:nvSpPr>
        <p:spPr bwMode="auto">
          <a:xfrm rot="5895381">
            <a:off x="7143751" y="3365501"/>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53" name="Oval 41"/>
          <p:cNvSpPr>
            <a:spLocks noChangeAspect="1" noChangeArrowheads="1"/>
          </p:cNvSpPr>
          <p:nvPr/>
        </p:nvSpPr>
        <p:spPr bwMode="auto">
          <a:xfrm rot="5895381">
            <a:off x="4611689" y="2346326"/>
            <a:ext cx="47625"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54" name="Oval 42"/>
          <p:cNvSpPr>
            <a:spLocks noChangeAspect="1" noChangeArrowheads="1"/>
          </p:cNvSpPr>
          <p:nvPr/>
        </p:nvSpPr>
        <p:spPr bwMode="auto">
          <a:xfrm rot="5895381">
            <a:off x="6784976" y="32734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55" name="Oval 43"/>
          <p:cNvSpPr>
            <a:spLocks noChangeAspect="1" noChangeArrowheads="1"/>
          </p:cNvSpPr>
          <p:nvPr/>
        </p:nvSpPr>
        <p:spPr bwMode="auto">
          <a:xfrm rot="5895381">
            <a:off x="6641308" y="4718845"/>
            <a:ext cx="58737"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56" name="Oval 44"/>
          <p:cNvSpPr>
            <a:spLocks noChangeAspect="1" noChangeArrowheads="1"/>
          </p:cNvSpPr>
          <p:nvPr/>
        </p:nvSpPr>
        <p:spPr bwMode="auto">
          <a:xfrm rot="4777107">
            <a:off x="5022058" y="3534570"/>
            <a:ext cx="58737"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57" name="Oval 45"/>
          <p:cNvSpPr>
            <a:spLocks noChangeAspect="1" noChangeArrowheads="1"/>
          </p:cNvSpPr>
          <p:nvPr/>
        </p:nvSpPr>
        <p:spPr bwMode="auto">
          <a:xfrm rot="4777107">
            <a:off x="6175376" y="5254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58" name="Oval 46"/>
          <p:cNvSpPr>
            <a:spLocks noChangeAspect="1" noChangeArrowheads="1"/>
          </p:cNvSpPr>
          <p:nvPr/>
        </p:nvSpPr>
        <p:spPr bwMode="auto">
          <a:xfrm rot="4777107">
            <a:off x="5870576" y="4873626"/>
            <a:ext cx="47625" cy="539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59" name="Oval 47"/>
          <p:cNvSpPr>
            <a:spLocks noChangeAspect="1" noChangeArrowheads="1"/>
          </p:cNvSpPr>
          <p:nvPr/>
        </p:nvSpPr>
        <p:spPr bwMode="auto">
          <a:xfrm rot="4777107">
            <a:off x="4341019" y="3736182"/>
            <a:ext cx="58738"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60" name="Oval 48"/>
          <p:cNvSpPr>
            <a:spLocks noChangeAspect="1" noChangeArrowheads="1"/>
          </p:cNvSpPr>
          <p:nvPr/>
        </p:nvSpPr>
        <p:spPr bwMode="auto">
          <a:xfrm rot="4777107">
            <a:off x="5237163" y="2776538"/>
            <a:ext cx="50800" cy="5397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61" name="Oval 49"/>
          <p:cNvSpPr>
            <a:spLocks noChangeAspect="1" noChangeArrowheads="1"/>
          </p:cNvSpPr>
          <p:nvPr/>
        </p:nvSpPr>
        <p:spPr bwMode="auto">
          <a:xfrm rot="4777107">
            <a:off x="5880101" y="4364038"/>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62" name="Oval 50"/>
          <p:cNvSpPr>
            <a:spLocks noChangeAspect="1" noChangeArrowheads="1"/>
          </p:cNvSpPr>
          <p:nvPr/>
        </p:nvSpPr>
        <p:spPr bwMode="auto">
          <a:xfrm rot="4777107">
            <a:off x="4028282" y="3082132"/>
            <a:ext cx="58738" cy="60325"/>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63" name="Oval 51"/>
          <p:cNvSpPr>
            <a:spLocks noChangeAspect="1" noChangeArrowheads="1"/>
          </p:cNvSpPr>
          <p:nvPr/>
        </p:nvSpPr>
        <p:spPr bwMode="auto">
          <a:xfrm rot="4777107">
            <a:off x="5461795" y="5049045"/>
            <a:ext cx="55563"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64" name="Oval 52"/>
          <p:cNvSpPr>
            <a:spLocks noChangeAspect="1" noChangeArrowheads="1"/>
          </p:cNvSpPr>
          <p:nvPr/>
        </p:nvSpPr>
        <p:spPr bwMode="auto">
          <a:xfrm rot="4777107">
            <a:off x="6827838" y="4756151"/>
            <a:ext cx="50800" cy="603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prstClr val="black"/>
              </a:solidFill>
            </a:endParaRPr>
          </a:p>
        </p:txBody>
      </p:sp>
      <p:sp>
        <p:nvSpPr>
          <p:cNvPr id="243765" name="Text Box 53"/>
          <p:cNvSpPr txBox="1">
            <a:spLocks noChangeArrowheads="1"/>
          </p:cNvSpPr>
          <p:nvPr/>
        </p:nvSpPr>
        <p:spPr bwMode="auto">
          <a:xfrm>
            <a:off x="7010400" y="1676401"/>
            <a:ext cx="32004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b="1" i="1">
                <a:solidFill>
                  <a:prstClr val="black"/>
                </a:solidFill>
                <a:latin typeface="Tahoma" panose="020B0604030504040204" pitchFamily="34" charset="0"/>
              </a:rPr>
              <a:t>f</a:t>
            </a:r>
            <a:r>
              <a:rPr lang="en-US" altLang="zh-CN" sz="2000" i="1">
                <a:solidFill>
                  <a:prstClr val="black"/>
                </a:solidFill>
                <a:latin typeface="Tahoma" panose="020B0604030504040204" pitchFamily="34" charset="0"/>
              </a:rPr>
              <a:t>(</a:t>
            </a:r>
            <a:r>
              <a:rPr lang="en-US" altLang="zh-CN" sz="2000" b="1" i="1">
                <a:solidFill>
                  <a:prstClr val="black"/>
                </a:solidFill>
                <a:latin typeface="Tahoma" panose="020B0604030504040204" pitchFamily="34" charset="0"/>
              </a:rPr>
              <a:t>x</a:t>
            </a:r>
            <a:r>
              <a:rPr lang="en-US" altLang="zh-CN" sz="2000" i="1">
                <a:solidFill>
                  <a:prstClr val="black"/>
                </a:solidFill>
                <a:latin typeface="Tahoma" panose="020B0604030504040204" pitchFamily="34" charset="0"/>
              </a:rPr>
              <a:t>,</a:t>
            </a:r>
            <a:r>
              <a:rPr lang="en-US" altLang="zh-CN" sz="2000" b="1" i="1">
                <a:solidFill>
                  <a:srgbClr val="00CC00"/>
                </a:solidFill>
                <a:latin typeface="Tahoma" panose="020B0604030504040204" pitchFamily="34" charset="0"/>
              </a:rPr>
              <a:t>w</a:t>
            </a:r>
            <a:r>
              <a:rPr lang="en-US" altLang="zh-CN" sz="2000" i="1">
                <a:solidFill>
                  <a:srgbClr val="00CC00"/>
                </a:solidFill>
                <a:latin typeface="Tahoma" panose="020B0604030504040204" pitchFamily="34" charset="0"/>
              </a:rPr>
              <a:t>,b</a:t>
            </a:r>
            <a:r>
              <a:rPr lang="en-US" altLang="zh-CN" sz="2000" i="1">
                <a:solidFill>
                  <a:prstClr val="black"/>
                </a:solidFill>
                <a:latin typeface="Tahoma" panose="020B0604030504040204" pitchFamily="34" charset="0"/>
              </a:rPr>
              <a:t>) = sign(</a:t>
            </a:r>
            <a:r>
              <a:rPr lang="en-US" altLang="zh-CN" sz="2000" b="1" i="1">
                <a:solidFill>
                  <a:srgbClr val="00CC00"/>
                </a:solidFill>
                <a:latin typeface="Tahoma" panose="020B0604030504040204" pitchFamily="34" charset="0"/>
              </a:rPr>
              <a:t>w</a:t>
            </a:r>
            <a:r>
              <a:rPr lang="en-US" altLang="zh-CN" sz="2000" b="1" i="1">
                <a:solidFill>
                  <a:prstClr val="black"/>
                </a:solidFill>
                <a:latin typeface="Tahoma" panose="020B0604030504040204" pitchFamily="34" charset="0"/>
              </a:rPr>
              <a:t> x</a:t>
            </a:r>
            <a:r>
              <a:rPr lang="en-US" altLang="zh-CN" sz="2000" i="1">
                <a:solidFill>
                  <a:srgbClr val="00CC00"/>
                </a:solidFill>
                <a:latin typeface="Tahoma" panose="020B0604030504040204" pitchFamily="34" charset="0"/>
              </a:rPr>
              <a:t> </a:t>
            </a:r>
            <a:r>
              <a:rPr lang="en-US" altLang="zh-CN" sz="2000" i="1">
                <a:solidFill>
                  <a:prstClr val="black"/>
                </a:solidFill>
                <a:latin typeface="Tahoma" panose="020B0604030504040204" pitchFamily="34" charset="0"/>
              </a:rPr>
              <a:t>+ </a:t>
            </a:r>
            <a:r>
              <a:rPr lang="en-US" altLang="zh-CN" sz="2000" i="1">
                <a:solidFill>
                  <a:srgbClr val="00CC00"/>
                </a:solidFill>
                <a:latin typeface="Tahoma" panose="020B0604030504040204" pitchFamily="34" charset="0"/>
              </a:rPr>
              <a:t>b</a:t>
            </a:r>
            <a:r>
              <a:rPr lang="en-US" altLang="zh-CN" sz="2000" i="1">
                <a:solidFill>
                  <a:prstClr val="black"/>
                </a:solidFill>
                <a:latin typeface="Tahoma" panose="020B0604030504040204" pitchFamily="34" charset="0"/>
              </a:rPr>
              <a:t>)</a:t>
            </a:r>
          </a:p>
        </p:txBody>
      </p:sp>
      <p:sp>
        <p:nvSpPr>
          <p:cNvPr id="243766" name="Text Box 54"/>
          <p:cNvSpPr txBox="1">
            <a:spLocks noChangeArrowheads="1"/>
          </p:cNvSpPr>
          <p:nvPr/>
        </p:nvSpPr>
        <p:spPr bwMode="auto">
          <a:xfrm>
            <a:off x="7772400" y="3200401"/>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endParaRPr lang="en-US" altLang="en-US" sz="2000">
              <a:solidFill>
                <a:prstClr val="black"/>
              </a:solidFill>
              <a:latin typeface="Tahoma" panose="020B0604030504040204" pitchFamily="34" charset="0"/>
            </a:endParaRPr>
          </a:p>
        </p:txBody>
      </p:sp>
      <p:sp>
        <p:nvSpPr>
          <p:cNvPr id="243767" name="Text Box 55"/>
          <p:cNvSpPr txBox="1">
            <a:spLocks noChangeArrowheads="1"/>
          </p:cNvSpPr>
          <p:nvPr/>
        </p:nvSpPr>
        <p:spPr bwMode="auto">
          <a:xfrm>
            <a:off x="7924800" y="2286000"/>
            <a:ext cx="27432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400" dirty="0">
                <a:solidFill>
                  <a:prstClr val="black"/>
                </a:solidFill>
                <a:latin typeface="Tahoma" panose="020B0604030504040204" pitchFamily="34" charset="0"/>
              </a:rPr>
              <a:t>The </a:t>
            </a:r>
            <a:r>
              <a:rPr lang="en-US" altLang="zh-CN" sz="2400" dirty="0">
                <a:solidFill>
                  <a:srgbClr val="CC0000"/>
                </a:solidFill>
                <a:latin typeface="Tahoma" panose="020B0604030504040204" pitchFamily="34" charset="0"/>
              </a:rPr>
              <a:t>maximum margin linear classifier</a:t>
            </a:r>
            <a:r>
              <a:rPr lang="en-US" altLang="zh-CN" sz="2400" dirty="0">
                <a:solidFill>
                  <a:prstClr val="black"/>
                </a:solidFill>
                <a:latin typeface="Tahoma" panose="020B0604030504040204" pitchFamily="34" charset="0"/>
              </a:rPr>
              <a:t> is the linear classifier with the, maximum margin.</a:t>
            </a:r>
          </a:p>
          <a:p>
            <a:pPr>
              <a:spcBef>
                <a:spcPct val="50000"/>
              </a:spcBef>
              <a:buClr>
                <a:prstClr val="black"/>
              </a:buClr>
            </a:pPr>
            <a:r>
              <a:rPr lang="en-US" altLang="zh-CN" sz="2400" dirty="0">
                <a:solidFill>
                  <a:prstClr val="black"/>
                </a:solidFill>
                <a:latin typeface="Tahoma" panose="020B0604030504040204" pitchFamily="34" charset="0"/>
              </a:rPr>
              <a:t>This is the simplest kind of SVM (Called an LSVM)</a:t>
            </a:r>
          </a:p>
        </p:txBody>
      </p:sp>
      <p:sp>
        <p:nvSpPr>
          <p:cNvPr id="243768" name="AutoShape 56"/>
          <p:cNvSpPr>
            <a:spLocks noChangeArrowheads="1"/>
          </p:cNvSpPr>
          <p:nvPr/>
        </p:nvSpPr>
        <p:spPr bwMode="auto">
          <a:xfrm>
            <a:off x="5965825"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buClr>
                <a:prstClr val="black"/>
              </a:buClr>
            </a:pPr>
            <a:r>
              <a:rPr lang="en-US" altLang="zh-CN" sz="2000">
                <a:solidFill>
                  <a:prstClr val="black"/>
                </a:solidFill>
                <a:latin typeface="Tahoma" panose="020B0604030504040204" pitchFamily="34" charset="0"/>
              </a:rPr>
              <a:t>Linear SVM</a:t>
            </a:r>
          </a:p>
        </p:txBody>
      </p:sp>
      <p:sp>
        <p:nvSpPr>
          <p:cNvPr id="243769" name="Text Box 57"/>
          <p:cNvSpPr txBox="1">
            <a:spLocks noChangeArrowheads="1"/>
          </p:cNvSpPr>
          <p:nvPr/>
        </p:nvSpPr>
        <p:spPr bwMode="auto">
          <a:xfrm>
            <a:off x="1697038" y="3675064"/>
            <a:ext cx="2120900"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prstClr val="black"/>
              </a:buClr>
            </a:pPr>
            <a:r>
              <a:rPr lang="en-US" altLang="zh-CN" sz="2000">
                <a:solidFill>
                  <a:srgbClr val="00CC00"/>
                </a:solidFill>
                <a:latin typeface="Tahoma" panose="020B0604030504040204" pitchFamily="34" charset="0"/>
              </a:rPr>
              <a:t>Support Vectors </a:t>
            </a:r>
            <a:r>
              <a:rPr lang="en-US" altLang="zh-CN" sz="2000">
                <a:solidFill>
                  <a:prstClr val="black"/>
                </a:solidFill>
                <a:latin typeface="Tahoma" panose="020B0604030504040204" pitchFamily="34" charset="0"/>
              </a:rPr>
              <a:t>are those datapoints that the margin pushes up against</a:t>
            </a:r>
          </a:p>
        </p:txBody>
      </p:sp>
      <p:sp>
        <p:nvSpPr>
          <p:cNvPr id="243770" name="Freeform 58"/>
          <p:cNvSpPr>
            <a:spLocks/>
          </p:cNvSpPr>
          <p:nvPr/>
        </p:nvSpPr>
        <p:spPr bwMode="auto">
          <a:xfrm>
            <a:off x="3636963" y="3725863"/>
            <a:ext cx="1708150" cy="338554"/>
          </a:xfrm>
          <a:custGeom>
            <a:avLst/>
            <a:gdLst>
              <a:gd name="T0" fmla="*/ 0 w 1076"/>
              <a:gd name="T1" fmla="*/ 98 h 98"/>
              <a:gd name="T2" fmla="*/ 104 w 1076"/>
              <a:gd name="T3" fmla="*/ 39 h 98"/>
              <a:gd name="T4" fmla="*/ 212 w 1076"/>
              <a:gd name="T5" fmla="*/ 0 h 98"/>
              <a:gd name="T6" fmla="*/ 326 w 1076"/>
              <a:gd name="T7" fmla="*/ 11 h 98"/>
              <a:gd name="T8" fmla="*/ 386 w 1076"/>
              <a:gd name="T9" fmla="*/ 39 h 98"/>
              <a:gd name="T10" fmla="*/ 386 w 1076"/>
              <a:gd name="T11" fmla="*/ 39 h 98"/>
              <a:gd name="T12" fmla="*/ 511 w 1076"/>
              <a:gd name="T13" fmla="*/ 82 h 98"/>
              <a:gd name="T14" fmla="*/ 989 w 1076"/>
              <a:gd name="T15" fmla="*/ 55 h 98"/>
              <a:gd name="T16" fmla="*/ 1076 w 1076"/>
              <a:gd name="T1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43771" name="Freeform 59"/>
          <p:cNvSpPr>
            <a:spLocks/>
          </p:cNvSpPr>
          <p:nvPr/>
        </p:nvSpPr>
        <p:spPr bwMode="auto">
          <a:xfrm>
            <a:off x="3603625" y="3317875"/>
            <a:ext cx="2293938" cy="338554"/>
          </a:xfrm>
          <a:custGeom>
            <a:avLst/>
            <a:gdLst>
              <a:gd name="T0" fmla="*/ 0 w 1445"/>
              <a:gd name="T1" fmla="*/ 306 h 306"/>
              <a:gd name="T2" fmla="*/ 16 w 1445"/>
              <a:gd name="T3" fmla="*/ 301 h 306"/>
              <a:gd name="T4" fmla="*/ 27 w 1445"/>
              <a:gd name="T5" fmla="*/ 268 h 306"/>
              <a:gd name="T6" fmla="*/ 48 w 1445"/>
              <a:gd name="T7" fmla="*/ 236 h 306"/>
              <a:gd name="T8" fmla="*/ 125 w 1445"/>
              <a:gd name="T9" fmla="*/ 171 h 306"/>
              <a:gd name="T10" fmla="*/ 228 w 1445"/>
              <a:gd name="T11" fmla="*/ 105 h 306"/>
              <a:gd name="T12" fmla="*/ 298 w 1445"/>
              <a:gd name="T13" fmla="*/ 73 h 306"/>
              <a:gd name="T14" fmla="*/ 635 w 1445"/>
              <a:gd name="T15" fmla="*/ 2 h 306"/>
              <a:gd name="T16" fmla="*/ 1043 w 1445"/>
              <a:gd name="T17" fmla="*/ 18 h 306"/>
              <a:gd name="T18" fmla="*/ 1119 w 1445"/>
              <a:gd name="T19" fmla="*/ 40 h 306"/>
              <a:gd name="T20" fmla="*/ 1217 w 1445"/>
              <a:gd name="T21" fmla="*/ 84 h 306"/>
              <a:gd name="T22" fmla="*/ 1336 w 1445"/>
              <a:gd name="T23" fmla="*/ 132 h 306"/>
              <a:gd name="T24" fmla="*/ 1445 w 1445"/>
              <a:gd name="T25" fmla="*/ 16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43772" name="Freeform 60"/>
          <p:cNvSpPr>
            <a:spLocks/>
          </p:cNvSpPr>
          <p:nvPr/>
        </p:nvSpPr>
        <p:spPr bwMode="auto">
          <a:xfrm>
            <a:off x="3629025" y="3994150"/>
            <a:ext cx="1733550" cy="338554"/>
          </a:xfrm>
          <a:custGeom>
            <a:avLst/>
            <a:gdLst>
              <a:gd name="T0" fmla="*/ 0 w 1092"/>
              <a:gd name="T1" fmla="*/ 0 h 283"/>
              <a:gd name="T2" fmla="*/ 130 w 1092"/>
              <a:gd name="T3" fmla="*/ 54 h 283"/>
              <a:gd name="T4" fmla="*/ 326 w 1092"/>
              <a:gd name="T5" fmla="*/ 147 h 283"/>
              <a:gd name="T6" fmla="*/ 397 w 1092"/>
              <a:gd name="T7" fmla="*/ 174 h 283"/>
              <a:gd name="T8" fmla="*/ 527 w 1092"/>
              <a:gd name="T9" fmla="*/ 217 h 283"/>
              <a:gd name="T10" fmla="*/ 1092 w 1092"/>
              <a:gd name="T11" fmla="*/ 272 h 283"/>
            </a:gdLst>
            <a:ahLst/>
            <a:cxnLst>
              <a:cxn ang="0">
                <a:pos x="T0" y="T1"/>
              </a:cxn>
              <a:cxn ang="0">
                <a:pos x="T2" y="T3"/>
              </a:cxn>
              <a:cxn ang="0">
                <a:pos x="T4" y="T5"/>
              </a:cxn>
              <a:cxn ang="0">
                <a:pos x="T6" y="T7"/>
              </a:cxn>
              <a:cxn ang="0">
                <a:pos x="T8" y="T9"/>
              </a:cxn>
              <a:cxn ang="0">
                <a:pos x="T10" y="T11"/>
              </a:cxn>
            </a:cxnLst>
            <a:rect l="0" t="0" r="r" b="b"/>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endParaRPr>
          </a:p>
        </p:txBody>
      </p:sp>
      <p:sp>
        <p:nvSpPr>
          <p:cNvPr id="243775" name="Oval 63"/>
          <p:cNvSpPr>
            <a:spLocks noChangeArrowheads="1"/>
          </p:cNvSpPr>
          <p:nvPr/>
        </p:nvSpPr>
        <p:spPr bwMode="auto">
          <a:xfrm>
            <a:off x="5865813" y="3417979"/>
            <a:ext cx="259766" cy="47607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243776" name="Oval 64"/>
          <p:cNvSpPr>
            <a:spLocks noChangeArrowheads="1"/>
          </p:cNvSpPr>
          <p:nvPr/>
        </p:nvSpPr>
        <p:spPr bwMode="auto">
          <a:xfrm>
            <a:off x="5368925" y="3527516"/>
            <a:ext cx="259766" cy="47607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243777" name="Oval 65"/>
          <p:cNvSpPr>
            <a:spLocks noChangeArrowheads="1"/>
          </p:cNvSpPr>
          <p:nvPr/>
        </p:nvSpPr>
        <p:spPr bwMode="auto">
          <a:xfrm>
            <a:off x="5357813" y="4222841"/>
            <a:ext cx="259766" cy="476071"/>
          </a:xfrm>
          <a:prstGeom prst="ellipse">
            <a:avLst/>
          </a:prstGeom>
          <a:noFill/>
          <a:ln w="38100">
            <a:solidFill>
              <a:srgbClr val="33CC33"/>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prstClr val="black"/>
              </a:solidFill>
            </a:endParaRPr>
          </a:p>
        </p:txBody>
      </p:sp>
      <p:sp>
        <p:nvSpPr>
          <p:cNvPr id="243778" name="Text Box 66"/>
          <p:cNvSpPr txBox="1">
            <a:spLocks noChangeArrowheads="1"/>
          </p:cNvSpPr>
          <p:nvPr/>
        </p:nvSpPr>
        <p:spPr bwMode="auto">
          <a:xfrm>
            <a:off x="4211799" y="1314320"/>
            <a:ext cx="3387404" cy="1858970"/>
          </a:xfrm>
          <a:prstGeom prst="rect">
            <a:avLst/>
          </a:prstGeom>
          <a:solidFill>
            <a:srgbClr val="CC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a:solidFill>
                  <a:schemeClr val="tx1"/>
                </a:solidFill>
                <a:latin typeface="Arial" panose="020B0604020202020204" pitchFamily="34" charset="0"/>
                <a:ea typeface="宋体" panose="02010600030101010101" pitchFamily="2" charset="-122"/>
              </a:defRPr>
            </a:lvl1pPr>
            <a:lvl2pPr marL="914400" indent="-457200" algn="l">
              <a:defRPr>
                <a:solidFill>
                  <a:schemeClr val="tx1"/>
                </a:solidFill>
                <a:latin typeface="Arial" panose="020B0604020202020204" pitchFamily="34" charset="0"/>
                <a:ea typeface="宋体" panose="02010600030101010101" pitchFamily="2" charset="-122"/>
              </a:defRPr>
            </a:lvl2pPr>
            <a:lvl3pPr marL="1371600" indent="-457200" algn="l">
              <a:defRPr>
                <a:solidFill>
                  <a:schemeClr val="tx1"/>
                </a:solidFill>
                <a:latin typeface="Arial" panose="020B0604020202020204" pitchFamily="34" charset="0"/>
                <a:ea typeface="宋体" panose="02010600030101010101" pitchFamily="2" charset="-122"/>
              </a:defRPr>
            </a:lvl3pPr>
            <a:lvl4pPr marL="1828800" indent="-457200" algn="l">
              <a:defRPr>
                <a:solidFill>
                  <a:schemeClr val="tx1"/>
                </a:solidFill>
                <a:latin typeface="Arial" panose="020B0604020202020204" pitchFamily="34" charset="0"/>
                <a:ea typeface="宋体" panose="02010600030101010101" pitchFamily="2" charset="-122"/>
              </a:defRPr>
            </a:lvl4pPr>
            <a:lvl5pPr marL="2286000" indent="-457200" algn="l">
              <a:defRPr>
                <a:solidFill>
                  <a:schemeClr val="tx1"/>
                </a:solidFill>
                <a:latin typeface="Arial" panose="020B0604020202020204" pitchFamily="34" charset="0"/>
                <a:ea typeface="宋体" panose="02010600030101010101" pitchFamily="2" charset="-122"/>
              </a:defRPr>
            </a:lvl5pPr>
            <a:lvl6pPr marL="27432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Tx/>
              <a:buAutoNum type="arabicPeriod"/>
            </a:pPr>
            <a:r>
              <a:rPr lang="en-US" sz="1400" dirty="0">
                <a:solidFill>
                  <a:prstClr val="black"/>
                </a:solidFill>
              </a:rPr>
              <a:t>If hyperplane is oriented such that it is close to some of the points in your training set, new data may lie on the wrong side of the hyperplane, even if the new points lie close to training examples of the correct class.</a:t>
            </a:r>
          </a:p>
          <a:p>
            <a:pPr>
              <a:spcBef>
                <a:spcPct val="20000"/>
              </a:spcBef>
              <a:buFontTx/>
              <a:buAutoNum type="arabicPeriod"/>
            </a:pPr>
            <a:r>
              <a:rPr lang="en-US" altLang="zh-CN" sz="1400" dirty="0">
                <a:solidFill>
                  <a:prstClr val="black"/>
                </a:solidFill>
                <a:latin typeface="Tahoma" panose="020B0604030504040204" pitchFamily="34" charset="0"/>
              </a:rPr>
              <a:t>Solution is maximizing the margin</a:t>
            </a:r>
          </a:p>
        </p:txBody>
      </p:sp>
    </p:spTree>
    <p:extLst>
      <p:ext uri="{BB962C8B-B14F-4D97-AF65-F5344CB8AC3E}">
        <p14:creationId xmlns:p14="http://schemas.microsoft.com/office/powerpoint/2010/main" val="1381348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3769"/>
                                        </p:tgtEl>
                                        <p:attrNameLst>
                                          <p:attrName>style.visibility</p:attrName>
                                        </p:attrNameLst>
                                      </p:cBhvr>
                                      <p:to>
                                        <p:strVal val="visible"/>
                                      </p:to>
                                    </p:set>
                                    <p:anim calcmode="lin" valueType="num">
                                      <p:cBhvr additive="base">
                                        <p:cTn id="7" dur="500" fill="hold"/>
                                        <p:tgtEl>
                                          <p:spTgt spid="243769"/>
                                        </p:tgtEl>
                                        <p:attrNameLst>
                                          <p:attrName>ppt_x</p:attrName>
                                        </p:attrNameLst>
                                      </p:cBhvr>
                                      <p:tavLst>
                                        <p:tav tm="0">
                                          <p:val>
                                            <p:strVal val="#ppt_x"/>
                                          </p:val>
                                        </p:tav>
                                        <p:tav tm="100000">
                                          <p:val>
                                            <p:strVal val="#ppt_x"/>
                                          </p:val>
                                        </p:tav>
                                      </p:tavLst>
                                    </p:anim>
                                    <p:anim calcmode="lin" valueType="num">
                                      <p:cBhvr additive="base">
                                        <p:cTn id="8" dur="500" fill="hold"/>
                                        <p:tgtEl>
                                          <p:spTgt spid="24376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3771"/>
                                        </p:tgtEl>
                                        <p:attrNameLst>
                                          <p:attrName>style.visibility</p:attrName>
                                        </p:attrNameLst>
                                      </p:cBhvr>
                                      <p:to>
                                        <p:strVal val="visible"/>
                                      </p:to>
                                    </p:set>
                                    <p:anim calcmode="lin" valueType="num">
                                      <p:cBhvr additive="base">
                                        <p:cTn id="11" dur="500" fill="hold"/>
                                        <p:tgtEl>
                                          <p:spTgt spid="243771"/>
                                        </p:tgtEl>
                                        <p:attrNameLst>
                                          <p:attrName>ppt_x</p:attrName>
                                        </p:attrNameLst>
                                      </p:cBhvr>
                                      <p:tavLst>
                                        <p:tav tm="0">
                                          <p:val>
                                            <p:strVal val="#ppt_x"/>
                                          </p:val>
                                        </p:tav>
                                        <p:tav tm="100000">
                                          <p:val>
                                            <p:strVal val="#ppt_x"/>
                                          </p:val>
                                        </p:tav>
                                      </p:tavLst>
                                    </p:anim>
                                    <p:anim calcmode="lin" valueType="num">
                                      <p:cBhvr additive="base">
                                        <p:cTn id="12" dur="500" fill="hold"/>
                                        <p:tgtEl>
                                          <p:spTgt spid="24377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3770"/>
                                        </p:tgtEl>
                                        <p:attrNameLst>
                                          <p:attrName>style.visibility</p:attrName>
                                        </p:attrNameLst>
                                      </p:cBhvr>
                                      <p:to>
                                        <p:strVal val="visible"/>
                                      </p:to>
                                    </p:set>
                                    <p:anim calcmode="lin" valueType="num">
                                      <p:cBhvr additive="base">
                                        <p:cTn id="15" dur="500" fill="hold"/>
                                        <p:tgtEl>
                                          <p:spTgt spid="243770"/>
                                        </p:tgtEl>
                                        <p:attrNameLst>
                                          <p:attrName>ppt_x</p:attrName>
                                        </p:attrNameLst>
                                      </p:cBhvr>
                                      <p:tavLst>
                                        <p:tav tm="0">
                                          <p:val>
                                            <p:strVal val="#ppt_x"/>
                                          </p:val>
                                        </p:tav>
                                        <p:tav tm="100000">
                                          <p:val>
                                            <p:strVal val="#ppt_x"/>
                                          </p:val>
                                        </p:tav>
                                      </p:tavLst>
                                    </p:anim>
                                    <p:anim calcmode="lin" valueType="num">
                                      <p:cBhvr additive="base">
                                        <p:cTn id="16" dur="500" fill="hold"/>
                                        <p:tgtEl>
                                          <p:spTgt spid="24377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3772"/>
                                        </p:tgtEl>
                                        <p:attrNameLst>
                                          <p:attrName>style.visibility</p:attrName>
                                        </p:attrNameLst>
                                      </p:cBhvr>
                                      <p:to>
                                        <p:strVal val="visible"/>
                                      </p:to>
                                    </p:set>
                                    <p:anim calcmode="lin" valueType="num">
                                      <p:cBhvr additive="base">
                                        <p:cTn id="19" dur="500" fill="hold"/>
                                        <p:tgtEl>
                                          <p:spTgt spid="243772"/>
                                        </p:tgtEl>
                                        <p:attrNameLst>
                                          <p:attrName>ppt_x</p:attrName>
                                        </p:attrNameLst>
                                      </p:cBhvr>
                                      <p:tavLst>
                                        <p:tav tm="0">
                                          <p:val>
                                            <p:strVal val="#ppt_x"/>
                                          </p:val>
                                        </p:tav>
                                        <p:tav tm="100000">
                                          <p:val>
                                            <p:strVal val="#ppt_x"/>
                                          </p:val>
                                        </p:tav>
                                      </p:tavLst>
                                    </p:anim>
                                    <p:anim calcmode="lin" valueType="num">
                                      <p:cBhvr additive="base">
                                        <p:cTn id="20" dur="500" fill="hold"/>
                                        <p:tgtEl>
                                          <p:spTgt spid="24377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3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69" grpId="0"/>
      <p:bldP spid="243770" grpId="0" animBg="1"/>
      <p:bldP spid="243771" grpId="0" animBg="1"/>
      <p:bldP spid="243772" grpId="0" animBg="1"/>
      <p:bldP spid="24377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11"/>
          <p:cNvSpPr txBox="1">
            <a:spLocks/>
          </p:cNvSpPr>
          <p:nvPr/>
        </p:nvSpPr>
        <p:spPr>
          <a:xfrm>
            <a:off x="5334000" y="6553200"/>
            <a:ext cx="1828800" cy="280852"/>
          </a:xfrm>
          <a:prstGeom prst="rect">
            <a:avLst/>
          </a:prstGeom>
        </p:spPr>
        <p:txBody>
          <a:bodyPr/>
          <a:lstStyle/>
          <a:p>
            <a:pPr>
              <a:defRPr/>
            </a:pPr>
            <a:fld id="{67D86349-F964-4050-B3B2-6C0084D98C77}" type="datetime3">
              <a:rPr lang="en-US" sz="1200" b="1">
                <a:latin typeface="+mn-lt"/>
              </a:rPr>
              <a:pPr>
                <a:defRPr/>
              </a:pPr>
              <a:t>5 March 2025</a:t>
            </a:fld>
            <a:endParaRPr lang="en-US" sz="1200" b="1" dirty="0">
              <a:latin typeface="+mn-lt"/>
            </a:endParaRPr>
          </a:p>
        </p:txBody>
      </p:sp>
      <p:sp>
        <p:nvSpPr>
          <p:cNvPr id="9" name="Title 8"/>
          <p:cNvSpPr>
            <a:spLocks noGrp="1"/>
          </p:cNvSpPr>
          <p:nvPr>
            <p:ph type="title"/>
          </p:nvPr>
        </p:nvSpPr>
        <p:spPr>
          <a:xfrm>
            <a:off x="2895600" y="2819400"/>
            <a:ext cx="6120680" cy="1524000"/>
          </a:xfrm>
        </p:spPr>
        <p:txBody>
          <a:bodyPr/>
          <a:lstStyle/>
          <a:p>
            <a:pPr algn="ctr"/>
            <a:r>
              <a:rPr lang="en-IN" sz="6000" b="1" dirty="0">
                <a:solidFill>
                  <a:srgbClr val="0033CC"/>
                </a:solidFill>
                <a:latin typeface="+mn-lt"/>
              </a:rPr>
              <a:t>Thank You</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53838</TotalTime>
  <Words>3341</Words>
  <Application>Microsoft Office PowerPoint</Application>
  <PresentationFormat>Widescreen</PresentationFormat>
  <Paragraphs>483</Paragraphs>
  <Slides>90</Slides>
  <Notes>3</Notes>
  <HiddenSlides>0</HiddenSlides>
  <MMClips>0</MMClips>
  <ScaleCrop>false</ScaleCrop>
  <HeadingPairs>
    <vt:vector size="8" baseType="variant">
      <vt:variant>
        <vt:lpstr>Fonts Used</vt:lpstr>
      </vt:variant>
      <vt:variant>
        <vt:i4>16</vt:i4>
      </vt:variant>
      <vt:variant>
        <vt:lpstr>Theme</vt:lpstr>
      </vt:variant>
      <vt:variant>
        <vt:i4>5</vt:i4>
      </vt:variant>
      <vt:variant>
        <vt:lpstr>Embedded OLE Servers</vt:lpstr>
      </vt:variant>
      <vt:variant>
        <vt:i4>1</vt:i4>
      </vt:variant>
      <vt:variant>
        <vt:lpstr>Slide Titles</vt:lpstr>
      </vt:variant>
      <vt:variant>
        <vt:i4>90</vt:i4>
      </vt:variant>
    </vt:vector>
  </HeadingPairs>
  <TitlesOfParts>
    <vt:vector size="112" baseType="lpstr">
      <vt:lpstr>宋体</vt:lpstr>
      <vt:lpstr>&amp;quot</vt:lpstr>
      <vt:lpstr>Arial</vt:lpstr>
      <vt:lpstr>Calibri</vt:lpstr>
      <vt:lpstr>Cambria</vt:lpstr>
      <vt:lpstr>Cambria Math</vt:lpstr>
      <vt:lpstr>Garamond</vt:lpstr>
      <vt:lpstr>inherit</vt:lpstr>
      <vt:lpstr>Liberation Sans Narrow</vt:lpstr>
      <vt:lpstr>MathJax_Main</vt:lpstr>
      <vt:lpstr>MathJax_Math-italic</vt:lpstr>
      <vt:lpstr>Open Sans</vt:lpstr>
      <vt:lpstr>Symbol</vt:lpstr>
      <vt:lpstr>Tahoma</vt:lpstr>
      <vt:lpstr>Times New Roman</vt:lpstr>
      <vt:lpstr>Wingdings</vt:lpstr>
      <vt:lpstr>1_Office Theme</vt:lpstr>
      <vt:lpstr>Office Theme</vt:lpstr>
      <vt:lpstr>2_Office Theme</vt:lpstr>
      <vt:lpstr>3_Office Theme</vt:lpstr>
      <vt:lpstr>4_Office Theme</vt:lpstr>
      <vt:lpstr>Equation</vt:lpstr>
      <vt:lpstr>Support Vector Machines</vt:lpstr>
      <vt:lpstr>PowerPoint Presentation</vt:lpstr>
      <vt:lpstr>PowerPoint Presentation</vt:lpstr>
      <vt:lpstr>PowerPoint Presentation</vt:lpstr>
      <vt:lpstr>PowerPoint Presentation</vt:lpstr>
      <vt:lpstr>PowerPoint Presentation</vt:lpstr>
      <vt:lpstr>Linear Classifier</vt:lpstr>
      <vt:lpstr>Large margin and support vectors</vt:lpstr>
      <vt:lpstr>PowerPoint Presentation</vt:lpstr>
      <vt:lpstr>Support Vectors</vt:lpstr>
      <vt:lpstr>Weight vector is perpendicular to the hyperplane</vt:lpstr>
      <vt:lpstr>Support Vector Machines</vt:lpstr>
      <vt:lpstr>Linear SVM Mathematically</vt:lpstr>
      <vt:lpstr>Linear SVM Mathematically</vt:lpstr>
      <vt:lpstr>PowerPoint Presentation</vt:lpstr>
      <vt:lpstr>PowerPoint Presentation</vt:lpstr>
      <vt:lpstr>Optimization Problem</vt:lpstr>
      <vt:lpstr>Unconstrained Optimization</vt:lpstr>
      <vt:lpstr>Constrained Optimization -Equality Constraint </vt:lpstr>
      <vt:lpstr>Constrained Optimization -Inequality Constraint </vt:lpstr>
      <vt:lpstr>Constrained optimization</vt:lpstr>
      <vt:lpstr>Constrained optimization</vt:lpstr>
      <vt:lpstr>Lagrange Multipliers</vt:lpstr>
      <vt:lpstr>Constrained to Unconstrained Optimization: Lagrange Multiplier</vt:lpstr>
      <vt:lpstr>Example: </vt:lpstr>
      <vt:lpstr>Karush–Kuhn–Tucker (KKT) theorem </vt:lpstr>
      <vt:lpstr>Karush-Kuhn-Tucker (KKT) conditions</vt:lpstr>
      <vt:lpstr>KKT conditions </vt:lpstr>
      <vt:lpstr>PowerPoint Presentation</vt:lpstr>
      <vt:lpstr>PowerPoint Presentation</vt:lpstr>
      <vt:lpstr>Support Vectors</vt:lpstr>
      <vt:lpstr>PowerPoint Presentation</vt:lpstr>
      <vt:lpstr>PowerPoint Presentation</vt:lpstr>
      <vt:lpstr>PowerPoint Presentation</vt:lpstr>
      <vt:lpstr>PowerPoint Presentation</vt:lpstr>
      <vt:lpstr>Solving for α </vt:lpstr>
      <vt:lpstr>Solving for w and b</vt:lpstr>
      <vt:lpstr>Decision boundary</vt:lpstr>
      <vt:lpstr>PowerPoint Presentation</vt:lpstr>
      <vt:lpstr>PowerPoint Presentation</vt:lpstr>
      <vt:lpstr>Soft Margin Classification</vt:lpstr>
      <vt:lpstr>PowerPoint Presentation</vt:lpstr>
      <vt:lpstr>PowerPoint Presentation</vt:lpstr>
      <vt:lpstr>Soft Margin</vt:lpstr>
      <vt:lpstr>PowerPoint Presentation</vt:lpstr>
      <vt:lpstr>Value of C parameter</vt:lpstr>
      <vt:lpstr>Effect of Margin size v/s misclassification cost</vt:lpstr>
      <vt:lpstr>Effect of Margin size v/s misclassification cost</vt:lpstr>
      <vt:lpstr>PowerPoint Presentation</vt:lpstr>
      <vt:lpstr>PowerPoint Presentation</vt:lpstr>
      <vt:lpstr>PowerPoint Presentation</vt:lpstr>
      <vt:lpstr>PowerPoint Presentation</vt:lpstr>
      <vt:lpstr>SVM – Overlapping Class Scenario </vt:lpstr>
      <vt:lpstr>Overlapping class distribution</vt:lpstr>
      <vt:lpstr>Overlapping class distribution</vt:lpstr>
      <vt:lpstr>Overlapping class distribution</vt:lpstr>
      <vt:lpstr>Overlapping class distribution</vt:lpstr>
      <vt:lpstr>PowerPoint Presentation</vt:lpstr>
      <vt:lpstr>Kernel Trick (SVM)</vt:lpstr>
      <vt:lpstr>PowerPoint Presentation</vt:lpstr>
      <vt:lpstr>PowerPoint Presentation</vt:lpstr>
      <vt:lpstr>PowerPoint Presentation</vt:lpstr>
      <vt:lpstr>Kernel: Example</vt:lpstr>
      <vt:lpstr>Kernel: Example</vt:lpstr>
      <vt:lpstr>PowerPoint Presentation</vt:lpstr>
      <vt:lpstr>PowerPoint Presentation</vt:lpstr>
      <vt:lpstr>Example-1</vt:lpstr>
      <vt:lpstr>Example-1</vt:lpstr>
      <vt:lpstr>Example-1</vt:lpstr>
      <vt:lpstr>Example-1</vt:lpstr>
      <vt:lpstr>Example-1</vt:lpstr>
      <vt:lpstr>Example-1</vt:lpstr>
      <vt:lpstr>Example-1</vt:lpstr>
      <vt:lpstr>Example-1</vt:lpstr>
      <vt:lpstr>Example-1</vt:lpstr>
      <vt:lpstr>Example-1</vt:lpstr>
      <vt:lpstr>Example-1</vt:lpstr>
      <vt:lpstr>Example-1</vt:lpstr>
      <vt:lpstr>Example-1</vt:lpstr>
      <vt:lpstr>PowerPoint Presentation</vt:lpstr>
      <vt:lpstr>PowerPoint Presentation</vt:lpstr>
      <vt:lpstr>PowerPoint Presentation</vt:lpstr>
      <vt:lpstr>PowerPoint Presentation</vt:lpstr>
      <vt:lpstr>PowerPoint Presentation</vt:lpstr>
      <vt:lpstr>Multi-Class Problem</vt:lpstr>
      <vt:lpstr>Multi-Class Problem</vt:lpstr>
      <vt:lpstr>PowerPoint Presentation</vt:lpstr>
      <vt:lpstr>PowerPoint Presentation</vt:lpstr>
      <vt:lpstr>PowerPoint Presentation</vt:lpstr>
      <vt:lpstr>Thank You</vt:lpstr>
    </vt:vector>
  </TitlesOfParts>
  <Company>State  University of New York at Buffalo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Avinash</dc:creator>
  <cp:lastModifiedBy>SWARNA CHAUDHARY .</cp:lastModifiedBy>
  <cp:revision>1006</cp:revision>
  <cp:lastPrinted>1601-01-01T00:00:00Z</cp:lastPrinted>
  <dcterms:created xsi:type="dcterms:W3CDTF">2001-10-10T03:11:58Z</dcterms:created>
  <dcterms:modified xsi:type="dcterms:W3CDTF">2025-03-05T07:55:59Z</dcterms:modified>
</cp:coreProperties>
</file>